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56" r:id="rId2"/>
    <p:sldId id="260" r:id="rId3"/>
    <p:sldId id="348" r:id="rId4"/>
    <p:sldId id="616" r:id="rId5"/>
    <p:sldId id="618" r:id="rId6"/>
    <p:sldId id="455" r:id="rId7"/>
    <p:sldId id="617" r:id="rId8"/>
    <p:sldId id="620" r:id="rId9"/>
    <p:sldId id="619" r:id="rId10"/>
    <p:sldId id="621" r:id="rId11"/>
    <p:sldId id="622" r:id="rId12"/>
    <p:sldId id="623" r:id="rId13"/>
    <p:sldId id="625" r:id="rId14"/>
    <p:sldId id="624" r:id="rId15"/>
    <p:sldId id="628" r:id="rId16"/>
    <p:sldId id="627" r:id="rId17"/>
    <p:sldId id="666" r:id="rId18"/>
    <p:sldId id="641" r:id="rId19"/>
    <p:sldId id="642" r:id="rId20"/>
    <p:sldId id="643" r:id="rId21"/>
    <p:sldId id="644" r:id="rId22"/>
    <p:sldId id="645" r:id="rId23"/>
    <p:sldId id="646" r:id="rId24"/>
    <p:sldId id="647" r:id="rId25"/>
    <p:sldId id="648" r:id="rId26"/>
    <p:sldId id="649" r:id="rId27"/>
    <p:sldId id="665" r:id="rId28"/>
    <p:sldId id="667" r:id="rId29"/>
    <p:sldId id="650" r:id="rId30"/>
    <p:sldId id="659" r:id="rId31"/>
    <p:sldId id="660" r:id="rId32"/>
    <p:sldId id="652" r:id="rId33"/>
    <p:sldId id="661" r:id="rId34"/>
    <p:sldId id="658" r:id="rId35"/>
    <p:sldId id="653" r:id="rId36"/>
    <p:sldId id="662" r:id="rId37"/>
    <p:sldId id="663" r:id="rId38"/>
    <p:sldId id="654" r:id="rId39"/>
    <p:sldId id="668" r:id="rId40"/>
    <p:sldId id="669" r:id="rId41"/>
    <p:sldId id="633" r:id="rId42"/>
    <p:sldId id="675" r:id="rId43"/>
    <p:sldId id="670" r:id="rId44"/>
    <p:sldId id="671" r:id="rId45"/>
    <p:sldId id="672" r:id="rId46"/>
    <p:sldId id="673" r:id="rId47"/>
    <p:sldId id="674" r:id="rId48"/>
    <p:sldId id="676" r:id="rId49"/>
    <p:sldId id="677" r:id="rId50"/>
    <p:sldId id="678" r:id="rId51"/>
    <p:sldId id="679" r:id="rId52"/>
    <p:sldId id="680" r:id="rId53"/>
    <p:sldId id="634" r:id="rId54"/>
    <p:sldId id="636" r:id="rId55"/>
    <p:sldId id="681" r:id="rId56"/>
    <p:sldId id="684" r:id="rId57"/>
    <p:sldId id="683" r:id="rId58"/>
    <p:sldId id="696" r:id="rId59"/>
    <p:sldId id="697" r:id="rId60"/>
    <p:sldId id="698" r:id="rId61"/>
    <p:sldId id="700" r:id="rId62"/>
    <p:sldId id="699" r:id="rId63"/>
    <p:sldId id="701" r:id="rId64"/>
    <p:sldId id="704" r:id="rId65"/>
    <p:sldId id="706" r:id="rId66"/>
    <p:sldId id="702" r:id="rId67"/>
    <p:sldId id="705" r:id="rId68"/>
    <p:sldId id="695" r:id="rId69"/>
    <p:sldId id="686" r:id="rId70"/>
    <p:sldId id="689" r:id="rId71"/>
    <p:sldId id="690" r:id="rId72"/>
    <p:sldId id="691" r:id="rId73"/>
    <p:sldId id="692" r:id="rId74"/>
    <p:sldId id="693" r:id="rId75"/>
    <p:sldId id="694" r:id="rId76"/>
    <p:sldId id="722" r:id="rId77"/>
    <p:sldId id="724" r:id="rId78"/>
    <p:sldId id="723" r:id="rId79"/>
    <p:sldId id="630" r:id="rId80"/>
    <p:sldId id="725" r:id="rId81"/>
    <p:sldId id="726" r:id="rId82"/>
    <p:sldId id="728" r:id="rId83"/>
    <p:sldId id="730" r:id="rId84"/>
    <p:sldId id="729" r:id="rId85"/>
    <p:sldId id="727" r:id="rId86"/>
    <p:sldId id="631" r:id="rId87"/>
    <p:sldId id="708" r:id="rId88"/>
    <p:sldId id="709" r:id="rId89"/>
    <p:sldId id="710" r:id="rId90"/>
    <p:sldId id="711" r:id="rId91"/>
    <p:sldId id="715" r:id="rId92"/>
    <p:sldId id="716" r:id="rId93"/>
    <p:sldId id="717" r:id="rId94"/>
    <p:sldId id="718" r:id="rId95"/>
    <p:sldId id="720" r:id="rId96"/>
    <p:sldId id="721" r:id="rId97"/>
    <p:sldId id="719" r:id="rId98"/>
    <p:sldId id="714" r:id="rId99"/>
    <p:sldId id="713" r:id="rId100"/>
    <p:sldId id="731" r:id="rId101"/>
    <p:sldId id="732" r:id="rId102"/>
    <p:sldId id="733" r:id="rId103"/>
    <p:sldId id="734" r:id="rId104"/>
    <p:sldId id="735" r:id="rId105"/>
    <p:sldId id="736" r:id="rId106"/>
    <p:sldId id="740" r:id="rId107"/>
    <p:sldId id="742" r:id="rId108"/>
    <p:sldId id="737" r:id="rId109"/>
    <p:sldId id="739" r:id="rId110"/>
    <p:sldId id="741" r:id="rId111"/>
    <p:sldId id="635" r:id="rId112"/>
    <p:sldId id="743" r:id="rId113"/>
    <p:sldId id="744" r:id="rId114"/>
    <p:sldId id="745" r:id="rId115"/>
    <p:sldId id="746" r:id="rId116"/>
    <p:sldId id="747" r:id="rId117"/>
    <p:sldId id="748" r:id="rId118"/>
    <p:sldId id="749" r:id="rId119"/>
    <p:sldId id="757" r:id="rId120"/>
    <p:sldId id="750" r:id="rId121"/>
    <p:sldId id="751" r:id="rId122"/>
    <p:sldId id="752" r:id="rId123"/>
    <p:sldId id="756" r:id="rId124"/>
    <p:sldId id="758" r:id="rId125"/>
    <p:sldId id="638" r:id="rId126"/>
    <p:sldId id="759" r:id="rId127"/>
    <p:sldId id="761" r:id="rId128"/>
    <p:sldId id="762" r:id="rId129"/>
    <p:sldId id="763" r:id="rId130"/>
    <p:sldId id="764" r:id="rId131"/>
    <p:sldId id="765" r:id="rId132"/>
    <p:sldId id="767" r:id="rId133"/>
    <p:sldId id="768" r:id="rId1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25F"/>
    <a:srgbClr val="565965"/>
    <a:srgbClr val="4A4D5A"/>
    <a:srgbClr val="5B5F6C"/>
    <a:srgbClr val="555763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20" autoAdjust="0"/>
  </p:normalViewPr>
  <p:slideViewPr>
    <p:cSldViewPr snapToGrid="0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4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4.wmf"/><Relationship Id="rId4" Type="http://schemas.openxmlformats.org/officeDocument/2006/relationships/image" Target="../media/image8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79.wmf"/><Relationship Id="rId1" Type="http://schemas.openxmlformats.org/officeDocument/2006/relationships/image" Target="../media/image74.wmf"/><Relationship Id="rId4" Type="http://schemas.openxmlformats.org/officeDocument/2006/relationships/image" Target="../media/image8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F99C8-70A0-4AB9-A7FF-BDA0C2C863A5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88B43-8F8B-44DD-87DC-1E1B45B6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087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14688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554038" y="763588"/>
            <a:ext cx="6604000" cy="3714750"/>
          </a:xfrm>
          <a:solidFill>
            <a:srgbClr val="FFFFFF"/>
          </a:solidFill>
          <a:ln>
            <a:miter lim="800000"/>
          </a:ln>
        </p:spPr>
      </p:sp>
      <p:sp>
        <p:nvSpPr>
          <p:cNvPr id="29699" name="文本框 114689"/>
          <p:cNvSpPr txBox="1">
            <a:spLocks noChangeArrowheads="1"/>
          </p:cNvSpPr>
          <p:nvPr/>
        </p:nvSpPr>
        <p:spPr bwMode="auto">
          <a:xfrm>
            <a:off x="777875" y="4776788"/>
            <a:ext cx="6161088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9700" name="文本框 114690"/>
          <p:cNvSpPr txBox="1">
            <a:spLocks noChangeArrowheads="1"/>
          </p:cNvSpPr>
          <p:nvPr/>
        </p:nvSpPr>
        <p:spPr bwMode="auto">
          <a:xfrm>
            <a:off x="4398963" y="9555163"/>
            <a:ext cx="3316287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8153DDA5-CABB-4FF9-B886-DDEF73052146}" type="slidenum"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  <a:ea typeface="Gulim" pitchFamily="48" charset="-127"/>
              </a:rPr>
              <a:pPr algn="r" eaLnBrk="1" hangingPunct="1">
                <a:buFont typeface="Arial" panose="020B0604020202020204" pitchFamily="34" charset="0"/>
                <a:buNone/>
              </a:pPr>
              <a:t>104</a:t>
            </a:fld>
            <a:endParaRPr lang="en-US" altLang="zh-CN" sz="1400">
              <a:solidFill>
                <a:srgbClr val="000000"/>
              </a:solidFill>
              <a:latin typeface="Times New Roman" panose="02020603050405020304" pitchFamily="18" charset="0"/>
              <a:ea typeface="Gulim" pitchFamily="48" charset="-127"/>
            </a:endParaRPr>
          </a:p>
        </p:txBody>
      </p:sp>
      <p:sp>
        <p:nvSpPr>
          <p:cNvPr id="2970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398963" y="9555163"/>
            <a:ext cx="3252787" cy="382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numCol="1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49010B1-F334-4ACE-80ED-91FB4FEC36EC}" type="slidenum">
              <a:rPr altLang="zh-CN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104</a:t>
            </a:fld>
            <a:endParaRPr lang="zh-CN" altLang="zh-CN" sz="1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7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1571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554038" y="763588"/>
            <a:ext cx="6604000" cy="3714750"/>
          </a:xfrm>
          <a:solidFill>
            <a:srgbClr val="FFFFFF"/>
          </a:solidFill>
          <a:ln>
            <a:miter lim="800000"/>
          </a:ln>
        </p:spPr>
      </p:sp>
      <p:sp>
        <p:nvSpPr>
          <p:cNvPr id="31747" name="文本框 115713"/>
          <p:cNvSpPr txBox="1">
            <a:spLocks noChangeArrowheads="1"/>
          </p:cNvSpPr>
          <p:nvPr/>
        </p:nvSpPr>
        <p:spPr bwMode="auto">
          <a:xfrm>
            <a:off x="777875" y="4776788"/>
            <a:ext cx="6161088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1748" name="文本框 115714"/>
          <p:cNvSpPr txBox="1">
            <a:spLocks noChangeArrowheads="1"/>
          </p:cNvSpPr>
          <p:nvPr/>
        </p:nvSpPr>
        <p:spPr bwMode="auto">
          <a:xfrm>
            <a:off x="4398963" y="9555163"/>
            <a:ext cx="3316287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D77EA40A-554F-4BA2-B4A0-4ECF3451E9DF}" type="slidenum"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  <a:ea typeface="Gulim" pitchFamily="48" charset="-127"/>
              </a:rPr>
              <a:pPr algn="r" eaLnBrk="1" hangingPunct="1">
                <a:buFont typeface="Arial" panose="020B0604020202020204" pitchFamily="34" charset="0"/>
                <a:buNone/>
              </a:pPr>
              <a:t>105</a:t>
            </a:fld>
            <a:endParaRPr lang="en-US" altLang="zh-CN" sz="1400">
              <a:solidFill>
                <a:srgbClr val="000000"/>
              </a:solidFill>
              <a:latin typeface="Times New Roman" panose="02020603050405020304" pitchFamily="18" charset="0"/>
              <a:ea typeface="Gulim" pitchFamily="48" charset="-127"/>
            </a:endParaRPr>
          </a:p>
        </p:txBody>
      </p:sp>
      <p:sp>
        <p:nvSpPr>
          <p:cNvPr id="3174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398963" y="9555163"/>
            <a:ext cx="3252787" cy="382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numCol="1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D651042-2E5B-447C-A880-394BAD405A49}" type="slidenum">
              <a:rPr altLang="zh-CN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105</a:t>
            </a:fld>
            <a:endParaRPr lang="zh-CN" altLang="zh-CN" sz="1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6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67D4C3B-3AEC-4207-B072-969AF06D8210}" type="slidenum">
              <a:rPr altLang="zh-CN" smtClean="0"/>
              <a:pPr/>
              <a:t>115</a:t>
            </a:fld>
            <a:endParaRPr lang="zh-CN" altLang="zh-CN" smtClean="0"/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0838" cy="3770312"/>
          </a:xfrm>
          <a:solidFill>
            <a:srgbClr val="FFFFFF"/>
          </a:solidFill>
          <a:ln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78385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1D72A90-C5EA-4270-A78E-9C2FC2D19F8E}" type="slidenum">
              <a:rPr altLang="zh-CN" smtClean="0"/>
              <a:pPr/>
              <a:t>118</a:t>
            </a:fld>
            <a:endParaRPr lang="zh-CN" altLang="zh-CN" smtClean="0"/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9750" y="763588"/>
            <a:ext cx="6670675" cy="3752850"/>
          </a:xfrm>
          <a:solidFill>
            <a:srgbClr val="FFFFFF"/>
          </a:solidFill>
          <a:ln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199188" cy="450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9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6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68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18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1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1" cy="209867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1" cy="21002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8EDE8-348B-40DE-BE34-126E6402C071}" type="datetimeFigureOut">
              <a:rPr lang="zh-CN" altLang="en-US"/>
              <a:pPr>
                <a:defRPr/>
              </a:pPr>
              <a:t>2018/6/8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E1C30-6AFA-4220-A675-C8C2E25EB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14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82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40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958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47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41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8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7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0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EC752-EF06-464A-BD2A-7EA3F53E520F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7441B-651D-4158-8870-8533F13E5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1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16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1.png"/><Relationship Id="rId7" Type="http://schemas.openxmlformats.org/officeDocument/2006/relationships/image" Target="../media/image18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5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gif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&#23431;&#23449;.mp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77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77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0.png"/><Relationship Id="rId9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10.bin"/><Relationship Id="rId3" Type="http://schemas.openxmlformats.org/officeDocument/2006/relationships/image" Target="../media/image63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81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80.wmf"/><Relationship Id="rId4" Type="http://schemas.openxmlformats.org/officeDocument/2006/relationships/image" Target="../media/image87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82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63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84.wmf"/><Relationship Id="rId4" Type="http://schemas.openxmlformats.org/officeDocument/2006/relationships/image" Target="../media/image86.png"/><Relationship Id="rId9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89.png"/><Relationship Id="rId7" Type="http://schemas.openxmlformats.org/officeDocument/2006/relationships/image" Target="../media/image79.wmf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15.bin"/><Relationship Id="rId5" Type="http://schemas.openxmlformats.org/officeDocument/2006/relationships/image" Target="../media/image74.wmf"/><Relationship Id="rId10" Type="http://schemas.openxmlformats.org/officeDocument/2006/relationships/image" Target="../media/image88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8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24.png"/><Relationship Id="rId4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1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Cosmology</a:t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（宇宙学）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62860"/>
          </a:xfrm>
        </p:spPr>
        <p:txBody>
          <a:bodyPr>
            <a:noAutofit/>
          </a:bodyPr>
          <a:lstStyle/>
          <a:p>
            <a:endParaRPr lang="en-US" altLang="zh-CN" sz="32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32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中山大学物理与天文学院</a:t>
            </a:r>
            <a:endParaRPr lang="en-US" altLang="zh-CN" sz="32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32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4000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李霄栋</a:t>
            </a:r>
            <a:endParaRPr lang="en-US" altLang="zh-CN" sz="4000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8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暗物质扰动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12255" y="-981993"/>
            <a:ext cx="5429912" cy="96531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32728"/>
            <a:ext cx="7301040" cy="9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5.6.3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红移畸变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Redshift Space Distortion, RSD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0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红移畸变（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Redshift Space Distortion, RSD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8568" y="1167007"/>
            <a:ext cx="11274670" cy="523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/>
              <a:t>“</a:t>
            </a:r>
            <a:r>
              <a:rPr lang="en-US" altLang="zh-CN" sz="2000" dirty="0" smtClean="0"/>
              <a:t>Redshift-space </a:t>
            </a:r>
            <a:r>
              <a:rPr lang="en-US" altLang="zh-CN" sz="2000" dirty="0"/>
              <a:t>distortions are an effect in observational cosmology where the spatial distribution of galaxies appears squashed and distorted when their positions are plotted in redshift-space (i.e. as a function of their redshift) rather than in real-space (as a function of their actual distance). 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/>
              <a:t>The </a:t>
            </a:r>
            <a:r>
              <a:rPr lang="en-US" altLang="zh-CN" sz="2000" dirty="0"/>
              <a:t>effect is due to the peculiar velocities of the galaxies causing a Doppler shift in addition to the redshift caused by the cosmological expansion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”</a:t>
            </a:r>
            <a:r>
              <a:rPr lang="en-US" altLang="zh-CN" sz="2000" dirty="0" smtClean="0"/>
              <a:t>(wiki)</a:t>
            </a:r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000" dirty="0" smtClean="0"/>
              <a:t>解读：星系的红移既包含共动产生的宇宙学红移，也包括本动产生的多普勒红移。</a:t>
            </a:r>
            <a:endParaRPr lang="en-US" altLang="zh-CN" sz="2000" dirty="0" smtClean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000" dirty="0" smtClean="0"/>
              <a:t>实际观测的是总红移，是两个效应叠加造成的红移，无法把两者区分开来。</a:t>
            </a:r>
            <a:endParaRPr lang="en-US" altLang="zh-CN" sz="2000" dirty="0" smtClean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000" dirty="0" smtClean="0"/>
              <a:t>以观测到的红移计算星系距离，得到的距离会有误差。这个误差导致星系分布“看起来被扰动”，称为“红移畸变效应”。</a:t>
            </a:r>
            <a:endParaRPr lang="en-US" altLang="zh-CN" sz="2000" dirty="0" smtClean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000" dirty="0" smtClean="0"/>
              <a:t>这个词的意思就“红移空间的</a:t>
            </a:r>
            <a:r>
              <a:rPr lang="en-US" altLang="zh-CN" sz="2000" dirty="0" smtClean="0"/>
              <a:t>distortion</a:t>
            </a:r>
            <a:r>
              <a:rPr lang="zh-CN" altLang="en-US" sz="2000" dirty="0" smtClean="0"/>
              <a:t>”。在真实空间（</a:t>
            </a:r>
            <a:r>
              <a:rPr lang="en-US" altLang="zh-CN" sz="2000" dirty="0" smtClean="0"/>
              <a:t>real space</a:t>
            </a:r>
            <a:r>
              <a:rPr lang="zh-CN" altLang="en-US" sz="2000" dirty="0" smtClean="0"/>
              <a:t>）中星系的分布没有这些扰动。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564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红移畸变（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Redshift Space Distortion, RSD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07" y="1734407"/>
            <a:ext cx="6157494" cy="106689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1267363" y="3472934"/>
            <a:ext cx="8956298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注意：相对我们速度为 </a:t>
            </a:r>
            <a:r>
              <a:rPr lang="en-US" altLang="zh-CN" dirty="0" smtClean="0"/>
              <a:t>v </a:t>
            </a:r>
            <a:r>
              <a:rPr lang="zh-CN" altLang="en-US" dirty="0" smtClean="0"/>
              <a:t>的物体，其多普勒红移为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我们观测到的红移包括宇宙学红移、多普勒红移，满足（图像上把红移叠加想清楚？）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913852"/>
              </p:ext>
            </p:extLst>
          </p:nvPr>
        </p:nvGraphicFramePr>
        <p:xfrm>
          <a:off x="5356893" y="3955326"/>
          <a:ext cx="1446490" cy="807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" name="Equation" r:id="rId4" imgW="1091880" imgH="609480" progId="Equation.DSMT4">
                  <p:embed/>
                </p:oleObj>
              </mc:Choice>
              <mc:Fallback>
                <p:oleObj name="Equation" r:id="rId4" imgW="10918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56893" y="3955326"/>
                        <a:ext cx="1446490" cy="807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901854"/>
              </p:ext>
            </p:extLst>
          </p:nvPr>
        </p:nvGraphicFramePr>
        <p:xfrm>
          <a:off x="3876764" y="5502158"/>
          <a:ext cx="4406749" cy="1110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1" name="Equation" r:id="rId6" imgW="3327120" imgH="838080" progId="Equation.DSMT4">
                  <p:embed/>
                </p:oleObj>
              </mc:Choice>
              <mc:Fallback>
                <p:oleObj name="Equation" r:id="rId6" imgW="3327120" imgH="8380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76764" y="5502158"/>
                        <a:ext cx="4406749" cy="1110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0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两种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RSD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40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51" y="1262671"/>
            <a:ext cx="7076468" cy="417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39311" y="6131056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称为 </a:t>
            </a:r>
            <a:r>
              <a:rPr lang="en-US" altLang="zh-CN" sz="2400" b="1" dirty="0" smtClean="0"/>
              <a:t>Kaiser effect</a:t>
            </a:r>
            <a:endParaRPr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222459" y="6131056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俗称 </a:t>
            </a:r>
            <a:r>
              <a:rPr lang="en-US" altLang="zh-CN" sz="2400" b="1" dirty="0" smtClean="0"/>
              <a:t>Finger of God (</a:t>
            </a:r>
            <a:r>
              <a:rPr lang="zh-CN" altLang="en-US" sz="2400" b="1" dirty="0" smtClean="0"/>
              <a:t>上帝的手指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61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419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6"/>
          <a:stretch>
            <a:fillRect/>
          </a:stretch>
        </p:blipFill>
        <p:spPr bwMode="auto">
          <a:xfrm>
            <a:off x="1758950" y="723900"/>
            <a:ext cx="8661400" cy="5119688"/>
          </a:xfrm>
          <a:prstGeom prst="rect">
            <a:avLst/>
          </a:prstGeom>
          <a:noFill/>
          <a:ln>
            <a:noFill/>
          </a:ln>
          <a:effectLst>
            <a:outerShdw dist="103350" dir="2699976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文本框 41985"/>
          <p:cNvSpPr txBox="1">
            <a:spLocks noChangeArrowheads="1"/>
          </p:cNvSpPr>
          <p:nvPr/>
        </p:nvSpPr>
        <p:spPr bwMode="auto">
          <a:xfrm>
            <a:off x="2049463" y="5321300"/>
            <a:ext cx="3524250" cy="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12" tIns="42438" rIns="81612" bIns="4243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" b="1">
                <a:solidFill>
                  <a:srgbClr val="000000"/>
                </a:solidFill>
                <a:latin typeface="Arial" panose="020B0604020202020204" pitchFamily="34" charset="0"/>
                <a:ea typeface="Gulim" pitchFamily="48" charset="-127"/>
              </a:rPr>
              <a:t> Galaxy distribution in real space</a:t>
            </a:r>
          </a:p>
        </p:txBody>
      </p:sp>
      <p:sp>
        <p:nvSpPr>
          <p:cNvPr id="28676" name="文本框 41985"/>
          <p:cNvSpPr txBox="1">
            <a:spLocks noChangeArrowheads="1"/>
          </p:cNvSpPr>
          <p:nvPr/>
        </p:nvSpPr>
        <p:spPr bwMode="auto">
          <a:xfrm>
            <a:off x="576263" y="5867400"/>
            <a:ext cx="3886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Gulim" pitchFamily="48" charset="-127"/>
              </a:rPr>
              <a:t> Galaxy distribution in real space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1118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Finger of God Effect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62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43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"/>
          <a:stretch>
            <a:fillRect/>
          </a:stretch>
        </p:blipFill>
        <p:spPr bwMode="auto">
          <a:xfrm>
            <a:off x="1760335" y="733425"/>
            <a:ext cx="8658225" cy="5110163"/>
          </a:xfrm>
          <a:prstGeom prst="rect">
            <a:avLst/>
          </a:prstGeom>
          <a:noFill/>
          <a:ln>
            <a:noFill/>
          </a:ln>
          <a:effectLst>
            <a:outerShdw dist="103350" dir="2699976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文本框 43009"/>
          <p:cNvSpPr txBox="1">
            <a:spLocks noChangeArrowheads="1"/>
          </p:cNvSpPr>
          <p:nvPr/>
        </p:nvSpPr>
        <p:spPr bwMode="auto">
          <a:xfrm>
            <a:off x="2114550" y="5321300"/>
            <a:ext cx="3917950" cy="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12" tIns="42438" rIns="81612" bIns="4243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" b="1">
                <a:solidFill>
                  <a:srgbClr val="000000"/>
                </a:solidFill>
                <a:latin typeface="Arial" panose="020B0604020202020204" pitchFamily="34" charset="0"/>
                <a:ea typeface="Gulim" pitchFamily="48" charset="-127"/>
              </a:rPr>
              <a:t>Galaxy distribution in redshift space</a:t>
            </a:r>
          </a:p>
        </p:txBody>
      </p:sp>
      <p:sp>
        <p:nvSpPr>
          <p:cNvPr id="30724" name="文本框 43009"/>
          <p:cNvSpPr txBox="1">
            <a:spLocks noChangeArrowheads="1"/>
          </p:cNvSpPr>
          <p:nvPr/>
        </p:nvSpPr>
        <p:spPr bwMode="auto">
          <a:xfrm>
            <a:off x="647700" y="5867400"/>
            <a:ext cx="4319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Gulim" pitchFamily="48" charset="-127"/>
              </a:rPr>
              <a:t>Galaxy distribution in redshift space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1118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Finger of God Effect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5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RSD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2D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关联函数影响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6030" y="1634843"/>
            <a:ext cx="54432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左：实空间，无 </a:t>
            </a:r>
            <a:r>
              <a:rPr lang="en-US" altLang="zh-CN" dirty="0" smtClean="0"/>
              <a:t>RSD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中：</a:t>
            </a:r>
            <a:r>
              <a:rPr lang="en-US" altLang="zh-CN" dirty="0" smtClean="0"/>
              <a:t>Kaiser effect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右：</a:t>
            </a:r>
            <a:r>
              <a:rPr lang="en-US" altLang="zh-CN" dirty="0" smtClean="0"/>
              <a:t>Finger of God</a:t>
            </a:r>
            <a:endParaRPr lang="en-US" altLang="zh-CN" dirty="0"/>
          </a:p>
        </p:txBody>
      </p:sp>
      <p:pic>
        <p:nvPicPr>
          <p:cNvPr id="13" name="图片 40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67" y="33490"/>
            <a:ext cx="4760913" cy="281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3451225"/>
            <a:ext cx="705485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下箭头 15"/>
          <p:cNvSpPr/>
          <p:nvPr/>
        </p:nvSpPr>
        <p:spPr>
          <a:xfrm rot="1800000">
            <a:off x="6629400" y="2809875"/>
            <a:ext cx="277813" cy="63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17" name="下箭头 16"/>
          <p:cNvSpPr/>
          <p:nvPr/>
        </p:nvSpPr>
        <p:spPr>
          <a:xfrm rot="19500000">
            <a:off x="8915400" y="2938463"/>
            <a:ext cx="3175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18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3451225"/>
            <a:ext cx="36068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76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349250"/>
            <a:ext cx="6134100" cy="6159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5" y="1814208"/>
            <a:ext cx="2042337" cy="20270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113" y="2037945"/>
            <a:ext cx="1707028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4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红移空间扰动</a:t>
            </a:r>
          </a:p>
        </p:txBody>
      </p:sp>
      <p:sp>
        <p:nvSpPr>
          <p:cNvPr id="4" name="矩形 3"/>
          <p:cNvSpPr/>
          <p:nvPr/>
        </p:nvSpPr>
        <p:spPr>
          <a:xfrm>
            <a:off x="686371" y="1615589"/>
            <a:ext cx="6038833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可以证明，线性 </a:t>
            </a:r>
            <a:r>
              <a:rPr lang="en-US" altLang="zh-CN" dirty="0" smtClean="0"/>
              <a:t>Kaiser </a:t>
            </a:r>
            <a:r>
              <a:rPr lang="zh-CN" altLang="en-US" dirty="0" smtClean="0"/>
              <a:t>效应对星系密度场造成的扰动为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下标 </a:t>
            </a:r>
            <a:r>
              <a:rPr lang="en-US" altLang="zh-CN" dirty="0" smtClean="0"/>
              <a:t>s </a:t>
            </a:r>
            <a:r>
              <a:rPr lang="zh-CN" altLang="en-US" dirty="0" smtClean="0"/>
              <a:t>表示红移空间测量到的扰动。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相比真实空间的扰动，多了个系数，这里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/>
              <a:t>	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cos </a:t>
            </a:r>
            <a:r>
              <a:rPr lang="el-GR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表示视线方向与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方向夹角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06" y="2096553"/>
            <a:ext cx="4122777" cy="7239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07" y="4734691"/>
            <a:ext cx="1081658" cy="4895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07" y="5390068"/>
            <a:ext cx="2544742" cy="4155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306" y="6015551"/>
            <a:ext cx="1793275" cy="8027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62191" y="365125"/>
            <a:ext cx="483045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顺路学习一个重要概念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星系 </a:t>
            </a:r>
            <a:r>
              <a:rPr lang="en-US" altLang="zh-CN" b="1" dirty="0" smtClean="0"/>
              <a:t>bias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Galaxy </a:t>
            </a:r>
            <a:r>
              <a:rPr lang="zh-CN" altLang="en-US" dirty="0" smtClean="0"/>
              <a:t>是暗物质密度场的“</a:t>
            </a:r>
            <a:r>
              <a:rPr lang="en-US" altLang="zh-CN" dirty="0" smtClean="0"/>
              <a:t>biased tracer</a:t>
            </a:r>
            <a:r>
              <a:rPr lang="zh-CN" altLang="en-US" dirty="0" smtClean="0"/>
              <a:t>”：不是哪里都有星系，只有在密度比较大的地方才有可能长出星系。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星系“有取向地”分布在密度涨落较大的地方，有更强的成团性，因此  </a:t>
            </a:r>
            <a:r>
              <a:rPr lang="en-US" altLang="zh-CN" dirty="0" smtClean="0"/>
              <a:t>b &gt; 1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我们看不到暗物质，只能通过星系分布看暗物质场的涨落。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一般星系样本的质量越大，</a:t>
            </a:r>
            <a:r>
              <a:rPr lang="en-US" altLang="zh-CN" dirty="0" smtClean="0"/>
              <a:t>b </a:t>
            </a:r>
            <a:r>
              <a:rPr lang="zh-CN" altLang="en-US" dirty="0" smtClean="0"/>
              <a:t>越大</a:t>
            </a:r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573" y="997506"/>
            <a:ext cx="2753167" cy="11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红移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空间功率谱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6371" y="1615589"/>
                <a:ext cx="5827669" cy="4801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线性理论下，红移空间星系功率谱，与实空间暗物质功率谱，满足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通过对功率谱</a:t>
                </a:r>
                <a:r>
                  <a:rPr lang="zh-CN" altLang="en-US" b="1" dirty="0" smtClean="0"/>
                  <a:t>各向异性</a:t>
                </a:r>
                <a:r>
                  <a:rPr lang="zh-CN" altLang="en-US" dirty="0" smtClean="0"/>
                  <a:t>的测量，就可以得到                  。对功率谱幅度的测量，可得到 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zh-CN" alt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作为最终结果，从功率谱我们可以测</a:t>
                </a:r>
                <a:r>
                  <a:rPr lang="zh-CN" altLang="en-US" dirty="0"/>
                  <a:t>量</a:t>
                </a:r>
                <a:r>
                  <a:rPr lang="zh-CN" altLang="en-US" dirty="0" smtClean="0"/>
                  <a:t>得到的物理量为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1" y="1615589"/>
                <a:ext cx="5827669" cy="4801314"/>
              </a:xfrm>
              <a:prstGeom prst="rect">
                <a:avLst/>
              </a:prstGeom>
              <a:blipFill>
                <a:blip r:embed="rId2"/>
                <a:stretch>
                  <a:fillRect l="-941" r="-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60" y="4133256"/>
            <a:ext cx="1081658" cy="489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62190" y="365125"/>
                <a:ext cx="5443299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/>
                  <a:t>顺路再学习一个重要概念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 smtClean="0"/>
                  <a:t>半径为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𝐌𝐩𝐜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 smtClean="0"/>
                  <a:t>球区域内的密度扰动。</a:t>
                </a:r>
                <a:endParaRPr lang="en-US" altLang="zh-CN" b="1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一个半径为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的球体内所包含的质量为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其方差正比于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dirty="0" smtClean="0"/>
                  <a:t>平方。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可以证明，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这里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是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 smtClean="0"/>
                  <a:t>（</a:t>
                </a:r>
                <a:r>
                  <a:rPr lang="en-US" altLang="zh-CN" b="1" dirty="0" smtClean="0"/>
                  <a:t>filter </a:t>
                </a:r>
                <a:r>
                  <a:rPr lang="en-US" altLang="zh-CN" b="1" dirty="0"/>
                  <a:t>function of a spherical top hat of radius </a:t>
                </a:r>
                <a:r>
                  <a:rPr lang="en-US" altLang="zh-CN" b="1" dirty="0" smtClean="0"/>
                  <a:t>R</a:t>
                </a:r>
                <a:r>
                  <a:rPr lang="zh-CN" altLang="en-US" b="1" dirty="0" smtClean="0"/>
                  <a:t>）</a:t>
                </a:r>
                <a:endParaRPr lang="en-US" altLang="zh-CN" b="1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190" y="365125"/>
                <a:ext cx="5443299" cy="6740307"/>
              </a:xfrm>
              <a:prstGeom prst="rect">
                <a:avLst/>
              </a:prstGeom>
              <a:blipFill>
                <a:blip r:embed="rId4"/>
                <a:stretch>
                  <a:fillRect l="-1008" r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162" y="2941152"/>
            <a:ext cx="4458086" cy="9144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538" y="2292390"/>
            <a:ext cx="2270957" cy="3276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704" y="4253247"/>
            <a:ext cx="3726503" cy="73920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903" y="5864423"/>
            <a:ext cx="3055885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暗物质扰动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0350" y="-318684"/>
            <a:ext cx="4677095" cy="83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5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RSD </a:t>
            </a:r>
            <a:r>
              <a:rPr lang="zh-CN" altLang="en-US" sz="36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测量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结构增长</a:t>
            </a:r>
            <a:endParaRPr lang="en-US" altLang="zh-CN" sz="3600" b="1" dirty="0" smtClean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1" y="155642"/>
            <a:ext cx="6438289" cy="64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0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5.6.4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b="1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Alcock-Paczynski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检验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2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引力各向同性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结构各向同性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baseline="-25000" dirty="0" err="1" smtClean="0">
                <a:solidFill>
                  <a:srgbClr val="FF0000"/>
                </a:solidFill>
              </a:rPr>
              <a:t>Alcock</a:t>
            </a:r>
            <a:r>
              <a:rPr lang="en-US" altLang="zh-CN" sz="3600" baseline="-25000" dirty="0" smtClean="0">
                <a:solidFill>
                  <a:srgbClr val="FF0000"/>
                </a:solidFill>
              </a:rPr>
              <a:t> &amp; </a:t>
            </a:r>
            <a:r>
              <a:rPr lang="en-US" altLang="zh-CN" sz="3600" baseline="-25000" dirty="0" err="1" smtClean="0">
                <a:solidFill>
                  <a:srgbClr val="FF0000"/>
                </a:solidFill>
              </a:rPr>
              <a:t>Paczynski</a:t>
            </a:r>
            <a:r>
              <a:rPr lang="en-US" altLang="zh-CN" sz="3600" baseline="-25000" dirty="0" smtClean="0">
                <a:solidFill>
                  <a:srgbClr val="FF0000"/>
                </a:solidFill>
              </a:rPr>
              <a:t>, Nature, 1979</a:t>
            </a:r>
          </a:p>
        </p:txBody>
      </p:sp>
      <p:pic>
        <p:nvPicPr>
          <p:cNvPr id="1433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2049463"/>
            <a:ext cx="435292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2049463"/>
            <a:ext cx="4795837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036638" y="2170113"/>
            <a:ext cx="9610725" cy="42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474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 marL="735013" indent="-2778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r>
              <a:rPr lang="en-US" altLang="zh-CN" sz="2177" dirty="0" smtClean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Isotropic gravity -&gt; isotropic objects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30522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各向同性 </a:t>
            </a:r>
            <a:r>
              <a:rPr lang="en-US" altLang="zh-CN" dirty="0" err="1" smtClean="0"/>
              <a:t>Alcock-Paczynski</a:t>
            </a:r>
            <a:r>
              <a:rPr lang="en-US" altLang="zh-CN" dirty="0" smtClean="0"/>
              <a:t> </a:t>
            </a:r>
            <a:r>
              <a:rPr lang="zh-CN" altLang="en-US" dirty="0" smtClean="0"/>
              <a:t>检验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baseline="-25000" dirty="0" err="1" smtClean="0">
                <a:solidFill>
                  <a:srgbClr val="FF0000"/>
                </a:solidFill>
              </a:rPr>
              <a:t>Alcock</a:t>
            </a:r>
            <a:r>
              <a:rPr lang="en-US" altLang="zh-CN" sz="3600" baseline="-25000" dirty="0" smtClean="0">
                <a:solidFill>
                  <a:srgbClr val="FF0000"/>
                </a:solidFill>
              </a:rPr>
              <a:t> &amp; </a:t>
            </a:r>
            <a:r>
              <a:rPr lang="en-US" altLang="zh-CN" sz="3600" baseline="-25000" dirty="0" err="1" smtClean="0">
                <a:solidFill>
                  <a:srgbClr val="FF0000"/>
                </a:solidFill>
              </a:rPr>
              <a:t>Paczynski</a:t>
            </a:r>
            <a:r>
              <a:rPr lang="en-US" altLang="zh-CN" sz="3600" baseline="-25000" dirty="0" smtClean="0">
                <a:solidFill>
                  <a:srgbClr val="FF0000"/>
                </a:solidFill>
              </a:rPr>
              <a:t>, Nature, 1979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71525" y="1930400"/>
                <a:ext cx="6965706" cy="4351338"/>
              </a:xfrm>
            </p:spPr>
            <p:txBody>
              <a:bodyPr>
                <a:normAutofit/>
              </a:bodyPr>
              <a:lstStyle/>
              <a:p>
                <a:pPr marL="0" indent="0" eaLnBrk="1" hangingPunct="1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 smtClean="0"/>
                  <a:t>AP </a:t>
                </a:r>
                <a:r>
                  <a:rPr lang="zh-CN" altLang="en-US" sz="2000" dirty="0" smtClean="0"/>
                  <a:t>是一种纯粹几何、纯粹背景的观测效应。</a:t>
                </a:r>
                <a:endParaRPr lang="en-US" altLang="zh-CN" sz="20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000" dirty="0" smtClean="0"/>
                  <a:t>我们不能直接看到物体的大小。看到的是</a:t>
                </a:r>
                <a:endParaRPr lang="en-US" altLang="zh-CN" sz="20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000" dirty="0" smtClean="0"/>
                  <a:t>张角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、红移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000" dirty="0" smtClean="0"/>
                  <a:t>（右面图）。</a:t>
                </a:r>
                <a:endParaRPr lang="en-US" altLang="zh-CN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 smtClean="0"/>
              </a:p>
              <a:p>
                <a:pPr marL="0" indent="0" eaLnBrk="1" hangingPunct="1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b="1" dirty="0" smtClean="0"/>
                  <a:t>需要知道红移</a:t>
                </a:r>
                <a:r>
                  <a:rPr lang="en-US" altLang="zh-CN" sz="2000" b="1" dirty="0" smtClean="0"/>
                  <a:t>-</a:t>
                </a:r>
                <a:r>
                  <a:rPr lang="zh-CN" altLang="en-US" sz="2000" b="1" dirty="0" smtClean="0"/>
                  <a:t>距离关系，才能重构出物体的</a:t>
                </a:r>
                <a:r>
                  <a:rPr lang="en-US" altLang="zh-CN" sz="2000" b="1" dirty="0" smtClean="0"/>
                  <a:t>3</a:t>
                </a:r>
                <a:r>
                  <a:rPr lang="zh-CN" altLang="en-US" sz="2000" b="1" dirty="0" smtClean="0"/>
                  <a:t>维构型。</a:t>
                </a:r>
                <a:endParaRPr lang="en-US" altLang="zh-CN" sz="2000" b="1" dirty="0" smtClean="0"/>
              </a:p>
              <a:p>
                <a:pPr marL="0" indent="0" eaLnBrk="1" hangingPunct="1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b="1" dirty="0" smtClean="0"/>
                  <a:t>这里面就预设了宇宙学</a:t>
                </a:r>
                <a:r>
                  <a:rPr lang="zh-CN" altLang="en-US" sz="2000" dirty="0" smtClean="0"/>
                  <a:t>（右面公式）</a:t>
                </a:r>
                <a:r>
                  <a:rPr lang="zh-CN" altLang="en-US" sz="2000" b="1" dirty="0" smtClean="0"/>
                  <a:t>。</a:t>
                </a:r>
                <a:endParaRPr lang="en-US" altLang="zh-CN" sz="2000" b="1" dirty="0" smtClean="0"/>
              </a:p>
              <a:p>
                <a:pPr marL="0" indent="0" eaLnBrk="1" hangingPunct="1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dirty="0" smtClean="0"/>
                  <a:t>如果假定的宇宙学错误，就会重构出错误的</a:t>
                </a:r>
                <a:r>
                  <a:rPr lang="en-US" altLang="zh-CN" sz="2000" dirty="0" smtClean="0"/>
                  <a:t>3D</a:t>
                </a:r>
                <a:r>
                  <a:rPr lang="zh-CN" altLang="en-US" sz="2000" dirty="0" smtClean="0"/>
                  <a:t>构型，</a:t>
                </a:r>
                <a:endParaRPr lang="en-US" altLang="zh-CN" sz="2000" dirty="0" smtClean="0"/>
              </a:p>
              <a:p>
                <a:pPr marL="0" indent="0" eaLnBrk="1" hangingPunct="1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dirty="0" smtClean="0"/>
                  <a:t>出现扭曲：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536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525" y="1930400"/>
                <a:ext cx="6965706" cy="4351338"/>
              </a:xfrm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4" name="图片 348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024" y="5729288"/>
            <a:ext cx="165735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348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87" y="5483225"/>
            <a:ext cx="8794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62" y="1492655"/>
            <a:ext cx="5178425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图片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086" y="3994150"/>
            <a:ext cx="49149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5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tbqw.com/image/art/aHR0cDovL21tYml6LnFwaWMuY24vbW1iaXpfcG5nL0RDNlRCd2JWdDNMUkplRk1LblBnTEVsMm5mYnJMY1lpYjVuUEFaSlltOVVSamljWDZDOWgzUUhUU21RYzdMa0Z0VzNzVjRHQWljeWlhek1vb2VvUUEwTTM0Zy8wP3d4X2ZtdD1wbmc%3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325438"/>
            <a:ext cx="4875213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3"/>
          <p:cNvSpPr>
            <a:spLocks noChangeArrowheads="1"/>
          </p:cNvSpPr>
          <p:nvPr/>
        </p:nvSpPr>
        <p:spPr bwMode="auto">
          <a:xfrm>
            <a:off x="603250" y="6042025"/>
            <a:ext cx="6096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Bohdan </a:t>
            </a:r>
            <a:r>
              <a:rPr lang="en-US" altLang="zh-CN" sz="18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Paczynski</a:t>
            </a:r>
            <a:r>
              <a:rPr lang="zh-CN" altLang="en-US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1940.2.8-2007.4.19</a:t>
            </a:r>
            <a:r>
              <a:rPr lang="zh-CN" altLang="en-US" sz="18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），摄</a:t>
            </a:r>
            <a:r>
              <a:rPr lang="zh-CN" altLang="en-US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1974</a:t>
            </a:r>
            <a:r>
              <a:rPr lang="zh-CN" altLang="en-US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800" dirty="0"/>
          </a:p>
        </p:txBody>
      </p:sp>
      <p:sp>
        <p:nvSpPr>
          <p:cNvPr id="16388" name="矩形 4"/>
          <p:cNvSpPr>
            <a:spLocks noChangeArrowheads="1"/>
          </p:cNvSpPr>
          <p:nvPr/>
        </p:nvSpPr>
        <p:spPr bwMode="auto">
          <a:xfrm>
            <a:off x="6104671" y="225048"/>
            <a:ext cx="5703887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Bohdan</a:t>
            </a:r>
            <a:r>
              <a:rPr lang="zh-CN" altLang="en-US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的钻研兴致广泛，浏览领域颇多，取得了美国科学院授与的（外籍）院士头衔，一辈子声誉等身。一个天文学家梦寐以求的所有殊荣，他几近都有斩获，包含美国天文学会的毕生成绩奖（</a:t>
            </a: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Russell Lecturer</a:t>
            </a:r>
            <a:r>
              <a:rPr lang="zh-CN" altLang="en-US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），英国皇家学会爱丁顿奖章等等，以表彰其在恒星（特别是双星）演变、（微）引力透镜、伽马射线暴、吸积盘以及宇宙学等不同领域做出的多个突破性贡献</a:t>
            </a:r>
            <a:r>
              <a:rPr lang="zh-CN" altLang="en-US" sz="18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zh-CN" altLang="en-US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一样是第一名取得英国皇家天文学会三个主要奖项的天文学家。</a:t>
            </a:r>
            <a:endParaRPr lang="en-US" altLang="zh-CN" sz="18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1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524000" y="1800225"/>
            <a:ext cx="9610725" cy="500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474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 marL="735013" indent="-2778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i="1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i="1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i="1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i="1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i="1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eaLnBrk="1">
              <a:defRPr/>
            </a:pPr>
            <a:endParaRPr lang="en-US" altLang="zh-CN" sz="2177" i="1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marL="457200" lvl="1" indent="0" eaLnBrk="1">
              <a:defRPr/>
            </a:pPr>
            <a:r>
              <a:rPr lang="zh-CN" altLang="en-US" sz="2177" dirty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右</a:t>
            </a:r>
            <a:r>
              <a:rPr lang="zh-CN" altLang="en-US" sz="2177" dirty="0" smtClean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图：采用错误的红移</a:t>
            </a:r>
            <a:r>
              <a:rPr lang="en-US" altLang="zh-CN" sz="2177" dirty="0" smtClean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-</a:t>
            </a:r>
            <a:r>
              <a:rPr lang="zh-CN" altLang="en-US" sz="2177" dirty="0" smtClean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距离关系，物体看起来被扭曲了（蓝色为实际构型；红色为在错误宇宙学中算出来的构型）。</a:t>
            </a: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marL="457200" lvl="1" indent="0" eaLnBrk="1">
              <a:defRPr/>
            </a:pP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  <a:p>
            <a:pPr marL="457200" lvl="1" indent="0" eaLnBrk="1">
              <a:defRPr/>
            </a:pPr>
            <a:r>
              <a:rPr lang="zh-CN" altLang="en-US" sz="2177" dirty="0" smtClean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左图：</a:t>
            </a:r>
            <a:r>
              <a:rPr lang="en-US" altLang="zh-CN" sz="2177" dirty="0" smtClean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AP </a:t>
            </a:r>
            <a:r>
              <a:rPr lang="zh-CN" altLang="en-US" sz="2177" dirty="0" smtClean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效应所敏感的物理量</a:t>
            </a:r>
            <a:endParaRPr lang="en-US" altLang="zh-CN" sz="2177" dirty="0" smtClean="0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38" y="503001"/>
            <a:ext cx="7802562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96" y="5905967"/>
            <a:ext cx="3153990" cy="7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697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993775"/>
            <a:ext cx="721677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5003800"/>
            <a:ext cx="7081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6061075"/>
            <a:ext cx="7081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4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89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448483"/>
            <a:ext cx="4675188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389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448483"/>
            <a:ext cx="2843213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文本框 38914"/>
          <p:cNvSpPr txBox="1"/>
          <p:nvPr/>
        </p:nvSpPr>
        <p:spPr>
          <a:xfrm>
            <a:off x="772675" y="4380721"/>
            <a:ext cx="11283950" cy="2255769"/>
          </a:xfrm>
          <a:prstGeom prst="rect">
            <a:avLst/>
          </a:prstGeom>
          <a:noFill/>
          <a:ln w="9525">
            <a:noFill/>
          </a:ln>
        </p:spPr>
        <p:txBody>
          <a:bodyPr lIns="90000" tIns="45000" rIns="90000" bIns="45000"/>
          <a:lstStyle/>
          <a:p>
            <a:pPr defTabSz="0">
              <a:lnSpc>
                <a:spcPct val="150000"/>
              </a:lnSpc>
              <a:spcAft>
                <a:spcPts val="575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x-none" sz="22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6" charset="0"/>
              </a:rPr>
              <a:t>Wrong interpretation of signal → Wrong distribution</a:t>
            </a:r>
          </a:p>
          <a:p>
            <a:pPr defTabSz="0">
              <a:lnSpc>
                <a:spcPct val="150000"/>
              </a:lnSpc>
              <a:spcAft>
                <a:spcPts val="575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x-none" sz="22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6" charset="0"/>
              </a:rPr>
              <a:t>Singals are correct. Interpretation is wrong (brain problem...)</a:t>
            </a:r>
          </a:p>
          <a:p>
            <a:pPr defTabSz="0" eaLnBrk="1">
              <a:lnSpc>
                <a:spcPct val="150000"/>
              </a:lnSpc>
              <a:spcAft>
                <a:spcPts val="575"/>
              </a:spcAft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zh-CN" sz="220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6" charset="0"/>
              </a:rPr>
              <a:t>AP </a:t>
            </a:r>
            <a:r>
              <a:rPr lang="zh-CN" altLang="en-US" sz="220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6" charset="0"/>
              </a:rPr>
              <a:t>效应是我们对数据的</a:t>
            </a:r>
            <a:r>
              <a:rPr lang="zh-CN" altLang="en-US" sz="22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6" charset="0"/>
              </a:rPr>
              <a:t>物理诠释</a:t>
            </a:r>
            <a:r>
              <a:rPr lang="zh-CN" altLang="en-US" sz="220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6" charset="0"/>
              </a:rPr>
              <a:t>出现错误（观测信号转化为位置时，计算出错）。</a:t>
            </a:r>
            <a:endParaRPr lang="en-US" altLang="zh-CN" sz="22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6" charset="0"/>
            </a:endParaRPr>
          </a:p>
          <a:p>
            <a:pPr defTabSz="0" eaLnBrk="1">
              <a:lnSpc>
                <a:spcPct val="150000"/>
              </a:lnSpc>
              <a:spcAft>
                <a:spcPts val="575"/>
              </a:spcAft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20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6" charset="0"/>
              </a:rPr>
              <a:t>形变是不同宇宙学之间的变换在角向、径向不均匀导致的。</a:t>
            </a:r>
            <a:endParaRPr lang="en-US" altLang="zh-CN" sz="2200" noProof="1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6" charset="0"/>
            </a:endParaRPr>
          </a:p>
          <a:p>
            <a:pPr defTabSz="0" eaLnBrk="1">
              <a:lnSpc>
                <a:spcPct val="150000"/>
              </a:lnSpc>
              <a:spcAft>
                <a:spcPts val="575"/>
              </a:spcAft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x-none" sz="22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6" charset="0"/>
            </a:endParaRPr>
          </a:p>
          <a:p>
            <a:pPr defTabSz="0" eaLnBrk="1">
              <a:lnSpc>
                <a:spcPct val="150000"/>
              </a:lnSpc>
              <a:spcAft>
                <a:spcPts val="575"/>
              </a:spcAft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x-none" sz="22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2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076325" y="323850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25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 eaLnBrk="1">
              <a:defRPr/>
            </a:pP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最早应用：星系成团的 </a:t>
            </a:r>
            <a:r>
              <a:rPr lang="en-US" altLang="zh-CN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 </a:t>
            </a: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形变</a:t>
            </a:r>
            <a:endParaRPr lang="en-US" altLang="zh-CN" sz="2902" u="sng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976438" y="1374775"/>
            <a:ext cx="8412162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463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 eaLnBrk="1">
              <a:spcBef>
                <a:spcPts val="544"/>
              </a:spcBef>
              <a:spcAft>
                <a:spcPts val="1292"/>
              </a:spcAft>
              <a:defRPr/>
            </a:pPr>
            <a:r>
              <a:rPr lang="en-US" altLang="zh-CN" sz="2176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Ballinger et al.1996; Matsubara &amp; </a:t>
            </a:r>
            <a:r>
              <a:rPr lang="en-US" altLang="zh-CN" sz="2176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Suto</a:t>
            </a:r>
            <a:r>
              <a:rPr lang="en-US" altLang="zh-CN" sz="2176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1996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2557585" y="5928947"/>
            <a:ext cx="2759075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12" tIns="40806" rIns="81612" bIns="40806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 algn="ctr" eaLnBrk="1">
              <a:spcBef>
                <a:spcPts val="544"/>
              </a:spcBef>
              <a:spcAft>
                <a:spcPts val="1292"/>
              </a:spcAft>
              <a:defRPr/>
            </a:pPr>
            <a:r>
              <a:rPr lang="en-US" altLang="zh-CN" sz="2176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Isotropic clustering in true universe</a:t>
            </a: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6957561" y="5910262"/>
            <a:ext cx="3167062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12" tIns="40806" rIns="81612" bIns="40806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 algn="ctr" eaLnBrk="1">
              <a:spcBef>
                <a:spcPts val="544"/>
              </a:spcBef>
              <a:spcAft>
                <a:spcPts val="1292"/>
              </a:spcAft>
              <a:defRPr/>
            </a:pPr>
            <a:r>
              <a:rPr lang="en-US" altLang="zh-CN" sz="2176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Anisotropic clustering in incorrect cosmologies</a:t>
            </a:r>
          </a:p>
        </p:txBody>
      </p:sp>
      <p:pic>
        <p:nvPicPr>
          <p:cNvPr id="2560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6670675"/>
            <a:ext cx="366077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1858963" y="1974850"/>
            <a:ext cx="9204325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12" tIns="40806" rIns="81612" bIns="40806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 eaLnBrk="1">
              <a:spcBef>
                <a:spcPts val="544"/>
              </a:spcBef>
              <a:spcAft>
                <a:spcPts val="1292"/>
              </a:spcAft>
              <a:defRPr/>
            </a:pPr>
            <a:r>
              <a:rPr lang="en-US" altLang="zh-CN" sz="1995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Applied to 2dFGS; </a:t>
            </a:r>
            <a:r>
              <a:rPr lang="en-US" altLang="zh-CN" sz="1995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WiggleZ</a:t>
            </a:r>
            <a:r>
              <a:rPr lang="en-US" altLang="zh-CN" sz="1995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; SDSS-II; SDSS-III; ...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63" y="2679217"/>
            <a:ext cx="3950548" cy="31802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5" y="3064485"/>
            <a:ext cx="3950548" cy="24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552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noProof="1" smtClean="0"/>
              <a:t>红移畸变干扰</a:t>
            </a:r>
            <a:endParaRPr lang="en-US" altLang="zh-CN" sz="3600" baseline="-25000" noProof="1" smtClean="0"/>
          </a:p>
        </p:txBody>
      </p:sp>
      <p:pic>
        <p:nvPicPr>
          <p:cNvPr id="27651" name="图片 40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06363"/>
            <a:ext cx="4760913" cy="281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3451225"/>
            <a:ext cx="705485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3451225"/>
            <a:ext cx="36068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下箭头 8"/>
          <p:cNvSpPr/>
          <p:nvPr/>
        </p:nvSpPr>
        <p:spPr>
          <a:xfrm rot="1800000">
            <a:off x="6629400" y="2809875"/>
            <a:ext cx="277813" cy="63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11" name="下箭头 10"/>
          <p:cNvSpPr/>
          <p:nvPr/>
        </p:nvSpPr>
        <p:spPr>
          <a:xfrm rot="19500000">
            <a:off x="8915400" y="2938463"/>
            <a:ext cx="3175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7656" name="文本框 12"/>
          <p:cNvSpPr txBox="1">
            <a:spLocks noChangeArrowheads="1"/>
          </p:cNvSpPr>
          <p:nvPr/>
        </p:nvSpPr>
        <p:spPr bwMode="auto">
          <a:xfrm>
            <a:off x="856677" y="1605002"/>
            <a:ext cx="44005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/>
              <a:t>RSD</a:t>
            </a:r>
            <a:r>
              <a:rPr lang="zh-CN" altLang="en-US" sz="2400" b="1" dirty="0" smtClean="0"/>
              <a:t>产生很大各项异性，一般远强于 </a:t>
            </a:r>
            <a:r>
              <a:rPr lang="en-US" altLang="zh-CN" sz="2400" b="1" dirty="0" smtClean="0"/>
              <a:t>AP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 smtClean="0"/>
              <a:t>在小尺度上</a:t>
            </a:r>
            <a:r>
              <a:rPr lang="en-US" altLang="zh-CN" sz="2400" b="1" dirty="0" smtClean="0"/>
              <a:t>RSD</a:t>
            </a:r>
            <a:r>
              <a:rPr lang="zh-CN" altLang="en-US" sz="2400" b="1" dirty="0" smtClean="0"/>
              <a:t>是非线性的，极难扣除。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195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暗物质扰动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477" y="341205"/>
            <a:ext cx="6523285" cy="4290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7" y="4631637"/>
            <a:ext cx="12097633" cy="203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文本框 12"/>
          <p:cNvSpPr txBox="1">
            <a:spLocks noChangeArrowheads="1"/>
          </p:cNvSpPr>
          <p:nvPr/>
        </p:nvSpPr>
        <p:spPr bwMode="auto">
          <a:xfrm>
            <a:off x="1330325" y="1690688"/>
            <a:ext cx="6037263" cy="560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ts val="600"/>
              </a:spcBef>
              <a:spcAft>
                <a:spcPts val="1425"/>
              </a:spcAft>
              <a:buFont typeface="Times New Roman" panose="02020603050405020304" pitchFamily="18" charset="0"/>
              <a:buNone/>
            </a:pPr>
            <a:r>
              <a:rPr lang="en-US" altLang="zh-CN" sz="2400" dirty="0"/>
              <a:t>Marinoni &amp; </a:t>
            </a:r>
            <a:r>
              <a:rPr lang="en-US" altLang="zh-CN" sz="2400" dirty="0" err="1"/>
              <a:t>Buzzi</a:t>
            </a:r>
            <a:r>
              <a:rPr lang="en-US" altLang="zh-CN" sz="2400" dirty="0"/>
              <a:t> 2010</a:t>
            </a:r>
          </a:p>
          <a:p>
            <a:pPr eaLnBrk="1">
              <a:lnSpc>
                <a:spcPct val="100000"/>
              </a:lnSpc>
              <a:spcBef>
                <a:spcPts val="600"/>
              </a:spcBef>
              <a:spcAft>
                <a:spcPts val="1425"/>
              </a:spcAft>
              <a:buFont typeface="Times New Roman" panose="02020603050405020304" pitchFamily="18" charset="0"/>
              <a:buNone/>
            </a:pPr>
            <a:endParaRPr lang="en-US" altLang="zh-CN" sz="2400" dirty="0"/>
          </a:p>
          <a:p>
            <a:pPr eaLnBrk="1">
              <a:lnSpc>
                <a:spcPct val="100000"/>
              </a:lnSpc>
              <a:spcBef>
                <a:spcPts val="600"/>
              </a:spcBef>
              <a:spcAft>
                <a:spcPts val="1425"/>
              </a:spcAft>
              <a:buFont typeface="Times New Roman" panose="02020603050405020304" pitchFamily="18" charset="0"/>
              <a:buNone/>
            </a:pPr>
            <a:endParaRPr lang="en-US" altLang="zh-CN" sz="2400" dirty="0"/>
          </a:p>
          <a:p>
            <a:pPr eaLnBrk="1">
              <a:lnSpc>
                <a:spcPct val="100000"/>
              </a:lnSpc>
              <a:spcBef>
                <a:spcPts val="600"/>
              </a:spcBef>
              <a:spcAft>
                <a:spcPts val="1425"/>
              </a:spcAft>
              <a:buFont typeface="Times New Roman" panose="02020603050405020304" pitchFamily="18" charset="0"/>
              <a:buNone/>
            </a:pPr>
            <a:endParaRPr lang="en-US" altLang="zh-CN" sz="2400" dirty="0"/>
          </a:p>
          <a:p>
            <a:pPr eaLnBrk="1">
              <a:lnSpc>
                <a:spcPct val="100000"/>
              </a:lnSpc>
              <a:spcBef>
                <a:spcPts val="600"/>
              </a:spcBef>
              <a:spcAft>
                <a:spcPts val="1425"/>
              </a:spcAft>
              <a:buFont typeface="Times New Roman" panose="02020603050405020304" pitchFamily="18" charset="0"/>
              <a:buNone/>
            </a:pPr>
            <a:endParaRPr lang="en-US" altLang="zh-CN" sz="2400" dirty="0"/>
          </a:p>
          <a:p>
            <a:pPr eaLnBrk="1">
              <a:lnSpc>
                <a:spcPct val="100000"/>
              </a:lnSpc>
              <a:spcBef>
                <a:spcPts val="600"/>
              </a:spcBef>
              <a:spcAft>
                <a:spcPts val="1425"/>
              </a:spcAft>
              <a:buFont typeface="Times New Roman" panose="02020603050405020304" pitchFamily="18" charset="0"/>
              <a:buNone/>
            </a:pPr>
            <a:r>
              <a:rPr lang="en-US" altLang="zh-CN" sz="2400" dirty="0"/>
              <a:t>	Unfortunately, </a:t>
            </a:r>
            <a:r>
              <a:rPr lang="en-US" altLang="zh-CN" sz="2400" dirty="0" smtClean="0"/>
              <a:t>limited </a:t>
            </a:r>
            <a:r>
              <a:rPr lang="en-US" altLang="zh-CN" sz="2400" dirty="0"/>
              <a:t>by RSD. </a:t>
            </a:r>
          </a:p>
          <a:p>
            <a:pPr eaLnBrk="1">
              <a:lnSpc>
                <a:spcPct val="100000"/>
              </a:lnSpc>
              <a:spcBef>
                <a:spcPts val="600"/>
              </a:spcBef>
              <a:spcAft>
                <a:spcPts val="1425"/>
              </a:spcAft>
              <a:buFont typeface="Times New Roman" panose="02020603050405020304" pitchFamily="18" charset="0"/>
              <a:buNone/>
            </a:pPr>
            <a:r>
              <a:rPr lang="en-US" altLang="zh-CN" sz="2400" dirty="0"/>
              <a:t>	Distortions of angles due to motion depend 	on cosmology and redshift, rather difficult 	to model (Jennings et al. 2011)</a:t>
            </a:r>
          </a:p>
          <a:p>
            <a:pPr eaLnBrk="1">
              <a:lnSpc>
                <a:spcPct val="100000"/>
              </a:lnSpc>
              <a:spcBef>
                <a:spcPts val="600"/>
              </a:spcBef>
              <a:spcAft>
                <a:spcPts val="1425"/>
              </a:spcAft>
              <a:buFont typeface="Times New Roman" panose="02020603050405020304" pitchFamily="18" charset="0"/>
              <a:buNone/>
            </a:pPr>
            <a:endParaRPr lang="en-US" altLang="zh-CN" sz="2400" dirty="0"/>
          </a:p>
        </p:txBody>
      </p:sp>
      <p:pic>
        <p:nvPicPr>
          <p:cNvPr id="32772" name="图片 460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1831975"/>
            <a:ext cx="22479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图片 460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2184400"/>
            <a:ext cx="3525837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076325" y="323850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25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>
              <a:defRPr/>
            </a:pPr>
            <a:r>
              <a:rPr lang="zh-CN" altLang="en-US" sz="2902" u="sng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星系对</a:t>
            </a: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中的</a:t>
            </a:r>
            <a:r>
              <a:rPr lang="en-US" altLang="zh-CN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</a:t>
            </a: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信号：（缺点：受到  </a:t>
            </a:r>
            <a:r>
              <a:rPr lang="en-US" altLang="zh-CN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RSD </a:t>
            </a: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干扰）</a:t>
            </a:r>
            <a:endParaRPr lang="en-US" altLang="zh-CN" sz="2902" u="sng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文本框 12"/>
          <p:cNvSpPr txBox="1"/>
          <p:nvPr/>
        </p:nvSpPr>
        <p:spPr>
          <a:xfrm>
            <a:off x="947738" y="1719263"/>
            <a:ext cx="9983787" cy="458587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0" eaLnBrk="1">
              <a:spcBef>
                <a:spcPts val="600"/>
              </a:spcBef>
              <a:spcAft>
                <a:spcPts val="1425"/>
              </a:spcAft>
              <a:buSzPct val="100000"/>
              <a:buFont typeface="Times New Roman" panose="02020603050405020304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400" noProof="1" smtClean="0">
                <a:latin typeface="+mn-lt"/>
                <a:sym typeface="+mn-ea"/>
              </a:rPr>
              <a:t>统计平均之下，空洞的形状是球状的</a:t>
            </a:r>
            <a:r>
              <a:rPr lang="en-US" altLang="x-none" sz="2400" noProof="1" smtClean="0">
                <a:latin typeface="+mn-lt"/>
                <a:sym typeface="+mn-ea"/>
              </a:rPr>
              <a:t> </a:t>
            </a:r>
            <a:r>
              <a:rPr lang="en-US" altLang="x-none" sz="2400" noProof="1">
                <a:latin typeface="+mn-lt"/>
                <a:sym typeface="+mn-ea"/>
              </a:rPr>
              <a:t>(Ryden 1995; Lavaux &amp; Wandelt 2012). </a:t>
            </a:r>
          </a:p>
          <a:p>
            <a:pPr defTabSz="0" eaLnBrk="1">
              <a:spcBef>
                <a:spcPts val="600"/>
              </a:spcBef>
              <a:spcAft>
                <a:spcPts val="1425"/>
              </a:spcAft>
              <a:buSzPct val="100000"/>
              <a:buFont typeface="Times New Roman" panose="02020603050405020304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x-none" sz="2400" noProof="1">
              <a:latin typeface="+mn-lt"/>
              <a:sym typeface="+mn-ea"/>
            </a:endParaRPr>
          </a:p>
          <a:p>
            <a:pPr defTabSz="0" eaLnBrk="1">
              <a:spcBef>
                <a:spcPts val="600"/>
              </a:spcBef>
              <a:spcAft>
                <a:spcPts val="1425"/>
              </a:spcAft>
              <a:buSzPct val="100000"/>
              <a:buFont typeface="Times New Roman" panose="02020603050405020304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x-none" sz="2400" noProof="1">
              <a:latin typeface="+mn-lt"/>
              <a:sym typeface="+mn-ea"/>
            </a:endParaRPr>
          </a:p>
          <a:p>
            <a:pPr defTabSz="0" eaLnBrk="1">
              <a:spcBef>
                <a:spcPts val="600"/>
              </a:spcBef>
              <a:spcAft>
                <a:spcPts val="1425"/>
              </a:spcAft>
              <a:buSzPct val="100000"/>
              <a:buFont typeface="Times New Roman" panose="02020603050405020304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x-none" sz="2400" noProof="1">
              <a:latin typeface="+mn-lt"/>
              <a:sym typeface="+mn-ea"/>
            </a:endParaRPr>
          </a:p>
          <a:p>
            <a:pPr defTabSz="0" eaLnBrk="1">
              <a:spcBef>
                <a:spcPts val="600"/>
              </a:spcBef>
              <a:spcAft>
                <a:spcPts val="1425"/>
              </a:spcAft>
              <a:buSzPct val="100000"/>
              <a:buFont typeface="Times New Roman" panose="02020603050405020304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x-none" sz="2400" noProof="1">
              <a:latin typeface="+mn-lt"/>
              <a:sym typeface="+mn-ea"/>
            </a:endParaRPr>
          </a:p>
          <a:p>
            <a:pPr defTabSz="0" eaLnBrk="1">
              <a:spcBef>
                <a:spcPts val="600"/>
              </a:spcBef>
              <a:spcAft>
                <a:spcPts val="1425"/>
              </a:spcAft>
              <a:buSzPct val="100000"/>
              <a:buFont typeface="Times New Roman" panose="02020603050405020304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400" noProof="1" smtClean="0">
                <a:latin typeface="+mn-lt"/>
                <a:sym typeface="+mn-ea"/>
              </a:rPr>
              <a:t>相比高密度的星系团，低密度的空洞受</a:t>
            </a:r>
            <a:r>
              <a:rPr lang="en-US" altLang="zh-CN" sz="2400" noProof="1" smtClean="0">
                <a:latin typeface="+mn-lt"/>
                <a:sym typeface="+mn-ea"/>
              </a:rPr>
              <a:t>RSD</a:t>
            </a:r>
            <a:r>
              <a:rPr lang="zh-CN" altLang="en-US" sz="2400" noProof="1" smtClean="0">
                <a:latin typeface="+mn-lt"/>
                <a:sym typeface="+mn-ea"/>
              </a:rPr>
              <a:t>影响小。</a:t>
            </a:r>
            <a:endParaRPr lang="en-US" altLang="zh-CN" sz="2400" noProof="1" smtClean="0">
              <a:latin typeface="+mn-lt"/>
              <a:sym typeface="+mn-ea"/>
            </a:endParaRPr>
          </a:p>
          <a:p>
            <a:pPr defTabSz="0" eaLnBrk="1">
              <a:spcBef>
                <a:spcPts val="600"/>
              </a:spcBef>
              <a:spcAft>
                <a:spcPts val="1425"/>
              </a:spcAft>
              <a:buSzPct val="100000"/>
              <a:buFont typeface="Times New Roman" panose="02020603050405020304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400" noProof="1" smtClean="0">
                <a:latin typeface="+mn-lt"/>
                <a:sym typeface="+mn-ea"/>
              </a:rPr>
              <a:t>但统计强度不大，难以得到强有力的宇宙学限制。</a:t>
            </a:r>
            <a:endParaRPr lang="en-US" altLang="x-none" sz="2400" noProof="1">
              <a:latin typeface="+mn-lt"/>
              <a:sym typeface="+mn-ea"/>
            </a:endParaRPr>
          </a:p>
        </p:txBody>
      </p:sp>
      <p:pic>
        <p:nvPicPr>
          <p:cNvPr id="33796" name="图片 471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743200"/>
            <a:ext cx="470217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图片 471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0" y="3836988"/>
            <a:ext cx="3243263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文本框 2"/>
          <p:cNvSpPr txBox="1">
            <a:spLocks noChangeArrowheads="1"/>
          </p:cNvSpPr>
          <p:nvPr/>
        </p:nvSpPr>
        <p:spPr bwMode="auto">
          <a:xfrm>
            <a:off x="9109346" y="3067547"/>
            <a:ext cx="278088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dirty="0" smtClean="0"/>
              <a:t>SDSS</a:t>
            </a:r>
            <a:r>
              <a:rPr lang="zh-CN" altLang="en-US" sz="2200" dirty="0" smtClean="0"/>
              <a:t>巡天</a:t>
            </a:r>
            <a:r>
              <a:rPr lang="en-US" altLang="zh-CN" sz="2200" dirty="0" smtClean="0"/>
              <a:t>Void-AP</a:t>
            </a:r>
            <a:r>
              <a:rPr lang="zh-CN" altLang="en-US" sz="2200" dirty="0" smtClean="0"/>
              <a:t>结果</a:t>
            </a:r>
            <a:endParaRPr lang="en-US" altLang="zh-CN" sz="22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dirty="0" smtClean="0"/>
              <a:t>Mao </a:t>
            </a:r>
            <a:r>
              <a:rPr lang="en-US" altLang="zh-CN" sz="2200" dirty="0"/>
              <a:t>et al., 2016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1076325" y="323850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25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 eaLnBrk="1">
              <a:defRPr/>
            </a:pPr>
            <a:r>
              <a:rPr lang="zh-CN" altLang="en-US" sz="2902" u="sng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空洞形状</a:t>
            </a: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中的 </a:t>
            </a:r>
            <a:r>
              <a:rPr lang="en-US" altLang="zh-CN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 </a:t>
            </a: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信号（缺点：统计误差太大）</a:t>
            </a:r>
            <a:endParaRPr lang="en-US" altLang="zh-CN" sz="2902" u="sng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7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b="1" baseline="-25000" dirty="0" smtClean="0">
                <a:solidFill>
                  <a:srgbClr val="FF0000"/>
                </a:solidFill>
              </a:rPr>
              <a:t>Li et al, 2014, </a:t>
            </a:r>
            <a:r>
              <a:rPr lang="en-US" altLang="zh-CN" sz="3600" b="1" baseline="-25000" dirty="0" err="1" smtClean="0">
                <a:solidFill>
                  <a:srgbClr val="FF0000"/>
                </a:solidFill>
              </a:rPr>
              <a:t>ApJ</a:t>
            </a:r>
            <a:endParaRPr lang="en-US" altLang="zh-CN" sz="3600" b="1" baseline="-25000" dirty="0" smtClean="0">
              <a:solidFill>
                <a:srgbClr val="FF0000"/>
              </a:solidFill>
            </a:endParaRPr>
          </a:p>
        </p:txBody>
      </p:sp>
      <p:pic>
        <p:nvPicPr>
          <p:cNvPr id="34819" name="图片 481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552575"/>
            <a:ext cx="4595813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文本框 8"/>
          <p:cNvSpPr txBox="1">
            <a:spLocks noChangeArrowheads="1"/>
          </p:cNvSpPr>
          <p:nvPr/>
        </p:nvSpPr>
        <p:spPr bwMode="auto">
          <a:xfrm>
            <a:off x="511175" y="6073775"/>
            <a:ext cx="56689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/>
              <a:t>Observer in Ω</a:t>
            </a:r>
            <a:r>
              <a:rPr lang="en-US" altLang="zh-CN" sz="2400" b="1" baseline="-25000"/>
              <a:t>m</a:t>
            </a:r>
            <a:r>
              <a:rPr lang="en-US" altLang="zh-CN" sz="2400" b="1"/>
              <a:t>=0.26 ΛCDM,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/>
              <a:t>located at (0,0).</a:t>
            </a:r>
          </a:p>
        </p:txBody>
      </p:sp>
      <p:sp>
        <p:nvSpPr>
          <p:cNvPr id="21510" name="文本框 9"/>
          <p:cNvSpPr txBox="1">
            <a:spLocks noChangeArrowheads="1"/>
          </p:cNvSpPr>
          <p:nvPr/>
        </p:nvSpPr>
        <p:spPr bwMode="auto">
          <a:xfrm>
            <a:off x="6691313" y="6073775"/>
            <a:ext cx="526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>
              <a:spcBef>
                <a:spcPts val="544"/>
              </a:spcBef>
              <a:spcAft>
                <a:spcPts val="1292"/>
              </a:spcAft>
              <a:defRPr/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RSD: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pattern ~ independent of redshift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75" y="1990725"/>
            <a:ext cx="3778250" cy="378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619125" y="89745"/>
            <a:ext cx="10134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25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>
              <a:defRPr/>
            </a:pPr>
            <a:r>
              <a:rPr lang="zh-CN" altLang="en-US" sz="2902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我们</a:t>
            </a: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提出</a:t>
            </a:r>
            <a:r>
              <a:rPr lang="en-US" altLang="zh-CN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</a:t>
            </a:r>
            <a:r>
              <a:rPr lang="zh-CN" altLang="en-US" sz="2902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创新</a:t>
            </a: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方法：</a:t>
            </a:r>
            <a:endParaRPr lang="en-US" altLang="zh-CN" sz="2902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</a:t>
            </a:r>
            <a:r>
              <a:rPr lang="zh-CN" altLang="en-US" sz="2902" u="sng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只观察</a:t>
            </a:r>
            <a:r>
              <a:rPr lang="en-US" altLang="zh-CN" sz="2902" u="sng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</a:t>
            </a:r>
            <a:r>
              <a:rPr lang="zh-CN" altLang="en-US" sz="2902" u="sng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的红移演化，可大大避开红移畸变干扰 </a:t>
            </a:r>
            <a:r>
              <a:rPr lang="en-US" altLang="zh-CN" sz="2902" u="sng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00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35838" y="1863725"/>
            <a:ext cx="4900612" cy="42165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000" b="1" noProof="1" smtClean="0">
                <a:latin typeface="+mn-lt"/>
                <a:ea typeface="+mn-ea"/>
                <a:cs typeface="Ubuntu" charset="0"/>
                <a:sym typeface="+mn-ea"/>
              </a:rPr>
              <a:t>淡蓝色：</a:t>
            </a:r>
            <a:r>
              <a:rPr lang="en-US" altLang="zh-CN" sz="2000" b="1" noProof="1" smtClean="0">
                <a:latin typeface="+mn-lt"/>
                <a:ea typeface="+mn-ea"/>
                <a:cs typeface="Ubuntu" charset="0"/>
                <a:sym typeface="+mn-ea"/>
              </a:rPr>
              <a:t>CMB</a:t>
            </a: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000" b="1" noProof="1" smtClean="0">
                <a:cs typeface="Ubuntu" charset="0"/>
                <a:sym typeface="+mn-ea"/>
              </a:rPr>
              <a:t>绿色：超新星</a:t>
            </a:r>
            <a:endParaRPr lang="en-US" altLang="zh-CN" sz="2000" b="1" noProof="1" smtClean="0">
              <a:cs typeface="Ubuntu" charset="0"/>
              <a:sym typeface="+mn-ea"/>
            </a:endParaRP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000" b="1" noProof="1" smtClean="0">
                <a:latin typeface="+mn-lt"/>
                <a:ea typeface="+mn-ea"/>
                <a:cs typeface="Ubuntu" charset="0"/>
                <a:sym typeface="+mn-ea"/>
              </a:rPr>
              <a:t>紫色：</a:t>
            </a:r>
            <a:r>
              <a:rPr lang="en-US" altLang="zh-CN" sz="2000" b="1" noProof="1" smtClean="0">
                <a:latin typeface="+mn-lt"/>
                <a:ea typeface="+mn-ea"/>
                <a:cs typeface="Ubuntu" charset="0"/>
                <a:sym typeface="+mn-ea"/>
              </a:rPr>
              <a:t>AP</a:t>
            </a: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000" b="1" noProof="1" smtClean="0">
                <a:cs typeface="Ubuntu" charset="0"/>
                <a:sym typeface="+mn-ea"/>
              </a:rPr>
              <a:t>橙色：</a:t>
            </a:r>
            <a:r>
              <a:rPr lang="en-US" altLang="zh-CN" sz="2000" b="1" noProof="1" smtClean="0">
                <a:cs typeface="Ubuntu" charset="0"/>
                <a:sym typeface="+mn-ea"/>
              </a:rPr>
              <a:t>BAO</a:t>
            </a:r>
            <a:endParaRPr lang="en-US" altLang="x-none" sz="2000" b="1" noProof="1">
              <a:cs typeface="Ubuntu" charset="0"/>
              <a:sym typeface="+mn-ea"/>
            </a:endParaRP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x-none" sz="2000" b="1" noProof="1">
              <a:cs typeface="Ubuntu" charset="0"/>
              <a:sym typeface="+mn-ea"/>
            </a:endParaRP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000" b="1" noProof="1" smtClean="0">
                <a:solidFill>
                  <a:srgbClr val="FF0000"/>
                </a:solidFill>
                <a:latin typeface="+mn-lt"/>
                <a:ea typeface="+mn-ea"/>
                <a:cs typeface="Ubuntu" charset="0"/>
                <a:sym typeface="+mn-ea"/>
              </a:rPr>
              <a:t>联合限制结果为</a:t>
            </a:r>
            <a:endParaRPr lang="en-US" altLang="zh-CN" sz="2000" b="1" noProof="1" smtClean="0">
              <a:solidFill>
                <a:srgbClr val="FF0000"/>
              </a:solidFill>
              <a:latin typeface="+mn-lt"/>
              <a:ea typeface="+mn-ea"/>
              <a:cs typeface="Ubuntu" charset="0"/>
              <a:sym typeface="+mn-ea"/>
            </a:endParaRP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x-none" sz="2000" b="1" noProof="1">
              <a:solidFill>
                <a:srgbClr val="FF0000"/>
              </a:solidFill>
              <a:latin typeface="+mn-lt"/>
              <a:ea typeface="+mn-ea"/>
              <a:cs typeface="Ubuntu" charset="0"/>
              <a:sym typeface="+mn-ea"/>
            </a:endParaRP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x-none" sz="2400" b="1" noProof="1">
                <a:solidFill>
                  <a:srgbClr val="FF0000"/>
                </a:solidFill>
                <a:latin typeface="+mn-lt"/>
                <a:ea typeface="+mn-ea"/>
                <a:cs typeface="Ubuntu" charset="0"/>
                <a:sym typeface="+mn-ea"/>
              </a:rPr>
              <a:t>	</a:t>
            </a:r>
            <a:r>
              <a:rPr lang="en-US" altLang="x-none" sz="24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Ubuntu" charset="0"/>
                <a:sym typeface="+mn-ea"/>
              </a:rPr>
              <a:t>Ω</a:t>
            </a:r>
            <a:r>
              <a:rPr lang="en-US" altLang="x-none" sz="2400" b="1" baseline="-25000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ea"/>
              </a:rPr>
              <a:t>m</a:t>
            </a:r>
            <a:r>
              <a:rPr lang="en-US" altLang="x-none" sz="24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+mn-ea"/>
              </a:rPr>
              <a:t> = 0.301 </a:t>
            </a:r>
            <a:r>
              <a:rPr lang="en-US" altLang="x-none" sz="24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Ubuntu" charset="0"/>
                <a:sym typeface="+mn-ea"/>
              </a:rPr>
              <a:t> ± 0.006</a:t>
            </a: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x-none" sz="2400" b="1" i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Ubuntu" charset="0"/>
                <a:sym typeface="+mn-ea"/>
              </a:rPr>
              <a:t>	w </a:t>
            </a:r>
            <a:r>
              <a:rPr lang="en-US" altLang="x-none" sz="24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Ubuntu" charset="0"/>
                <a:sym typeface="+mn-ea"/>
              </a:rPr>
              <a:t> =  -1.054  ± 0.025</a:t>
            </a: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x-none" sz="2000" b="1" noProof="1">
              <a:cs typeface="Ubuntu" charset="0"/>
              <a:sym typeface="+mn-ea"/>
            </a:endParaRP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000" b="1" noProof="1" smtClean="0">
                <a:latin typeface="+mn-lt"/>
                <a:ea typeface="+mn-ea"/>
                <a:cs typeface="Ubuntu" charset="0"/>
                <a:sym typeface="+mn-ea"/>
              </a:rPr>
              <a:t>加入我们的方法，误差降低了</a:t>
            </a:r>
            <a:endParaRPr lang="en-US" altLang="zh-CN" sz="2000" b="1" noProof="1" smtClean="0">
              <a:latin typeface="+mn-lt"/>
              <a:ea typeface="+mn-ea"/>
              <a:cs typeface="Ubuntu" charset="0"/>
              <a:sym typeface="+mn-ea"/>
            </a:endParaRPr>
          </a:p>
          <a:p>
            <a:pPr defTabSz="0" eaLnBrk="1" fontAlgn="auto" hangingPunct="1"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x-none" sz="4000" b="1" noProof="1" smtClean="0">
                <a:latin typeface="+mn-lt"/>
                <a:ea typeface="+mn-ea"/>
                <a:cs typeface="Ubuntu" charset="0"/>
                <a:sym typeface="+mn-ea"/>
              </a:rPr>
              <a:t>30-40</a:t>
            </a:r>
            <a:r>
              <a:rPr lang="en-US" altLang="x-none" sz="4000" b="1" noProof="1">
                <a:latin typeface="+mn-lt"/>
                <a:ea typeface="+mn-ea"/>
                <a:cs typeface="Ubuntu" charset="0"/>
                <a:sym typeface="+mn-ea"/>
              </a:rPr>
              <a:t>% </a:t>
            </a:r>
          </a:p>
        </p:txBody>
      </p:sp>
      <p:pic>
        <p:nvPicPr>
          <p:cNvPr id="77828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368425"/>
            <a:ext cx="67818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551032" y="332936"/>
            <a:ext cx="10134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25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>
              <a:defRPr/>
            </a:pP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应用到</a:t>
            </a:r>
            <a:r>
              <a:rPr lang="en-US" altLang="zh-CN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SDSS</a:t>
            </a: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数据</a:t>
            </a:r>
            <a:endParaRPr lang="en-US" altLang="zh-CN" sz="3200" b="1" baseline="-250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sz="3200" b="1" baseline="-25000" dirty="0">
                <a:solidFill>
                  <a:srgbClr val="FF0000"/>
                </a:solidFill>
              </a:rPr>
              <a:t>L</a:t>
            </a:r>
            <a:r>
              <a:rPr lang="en-US" altLang="zh-CN" sz="3200" b="1" baseline="-25000" dirty="0" smtClean="0">
                <a:solidFill>
                  <a:srgbClr val="FF0000"/>
                </a:solidFill>
              </a:rPr>
              <a:t>i </a:t>
            </a:r>
            <a:r>
              <a:rPr lang="en-US" altLang="zh-CN" sz="3200" b="1" baseline="-25000" dirty="0">
                <a:solidFill>
                  <a:srgbClr val="FF0000"/>
                </a:solidFill>
              </a:rPr>
              <a:t>et al, </a:t>
            </a:r>
            <a:r>
              <a:rPr lang="en-US" altLang="zh-CN" sz="3200" b="1" baseline="-25000" dirty="0" smtClean="0">
                <a:solidFill>
                  <a:srgbClr val="FF0000"/>
                </a:solidFill>
              </a:rPr>
              <a:t>2016, </a:t>
            </a:r>
            <a:r>
              <a:rPr lang="en-US" altLang="zh-CN" sz="3200" b="1" baseline="-25000" dirty="0" err="1" smtClean="0">
                <a:solidFill>
                  <a:srgbClr val="FF0000"/>
                </a:solidFill>
              </a:rPr>
              <a:t>ApJ</a:t>
            </a:r>
            <a:endParaRPr lang="en-US" altLang="zh-CN" sz="2902" u="sng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文本框 1"/>
          <p:cNvSpPr txBox="1">
            <a:spLocks noChangeArrowheads="1"/>
          </p:cNvSpPr>
          <p:nvPr/>
        </p:nvSpPr>
        <p:spPr bwMode="auto">
          <a:xfrm>
            <a:off x="7683500" y="969963"/>
            <a:ext cx="1078230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/>
              <a:t>Commetns</a:t>
            </a:r>
            <a:r>
              <a:rPr lang="en-US" altLang="zh-CN" sz="2000" b="1" dirty="0"/>
              <a:t> from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/>
              <a:t>  Prof. Donald Schneider </a:t>
            </a:r>
            <a:endParaRPr lang="en-US" altLang="zh-CN" sz="2000" b="1" dirty="0" smtClean="0"/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smtClean="0"/>
              <a:t>(PSU</a:t>
            </a:r>
            <a:r>
              <a:rPr lang="zh-CN" altLang="en-US" sz="2000" b="1" dirty="0" smtClean="0"/>
              <a:t>名誉教授，</a:t>
            </a:r>
            <a:r>
              <a:rPr lang="en-US" altLang="zh-CN" sz="2000" b="1" dirty="0"/>
              <a:t> SDSS</a:t>
            </a:r>
            <a:r>
              <a:rPr lang="zh-CN" altLang="en-US" sz="2000" b="1" dirty="0"/>
              <a:t> </a:t>
            </a:r>
            <a:endParaRPr lang="en-US" altLang="zh-CN" sz="2000" b="1" dirty="0" smtClean="0"/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smtClean="0"/>
              <a:t>Scientific </a:t>
            </a:r>
            <a:r>
              <a:rPr lang="en-US" altLang="zh-CN" sz="2000" b="1" dirty="0"/>
              <a:t>Publication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/>
              <a:t>Coordinator</a:t>
            </a:r>
            <a:r>
              <a:rPr lang="en-US" altLang="zh-CN" sz="2000" b="1" dirty="0" smtClean="0"/>
              <a:t>):</a:t>
            </a:r>
            <a:endParaRPr lang="en-US" altLang="zh-CN" sz="2000" b="1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/>
              <a:t>   “a major advance”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/>
              <a:t>   “extremely promising</a:t>
            </a:r>
            <a:r>
              <a:rPr lang="en-US" altLang="zh-CN" sz="2000" b="1" dirty="0" smtClean="0"/>
              <a:t>”</a:t>
            </a:r>
            <a:endParaRPr lang="en-US" altLang="zh-CN" sz="2000" b="1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/>
              <a:t>   “I believe it will indeed be   	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/>
              <a:t>    used in the future”</a:t>
            </a:r>
          </a:p>
        </p:txBody>
      </p:sp>
      <p:pic>
        <p:nvPicPr>
          <p:cNvPr id="92164" name="图片 911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0" y="969963"/>
            <a:ext cx="1157288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图片 92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5943600"/>
            <a:ext cx="39941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图片 921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88" y="4384675"/>
            <a:ext cx="12239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图片 9216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813" y="5727700"/>
            <a:ext cx="1503362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9" name="图片 9216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813" y="4360863"/>
            <a:ext cx="1427162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0" name="图片 9216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0" y="4327525"/>
            <a:ext cx="13462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"/>
          <p:cNvSpPr txBox="1">
            <a:spLocks noChangeArrowheads="1"/>
          </p:cNvSpPr>
          <p:nvPr/>
        </p:nvSpPr>
        <p:spPr bwMode="auto">
          <a:xfrm>
            <a:off x="619125" y="89745"/>
            <a:ext cx="10134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25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WenQuanYi Zen Hei" charset="0"/>
                <a:cs typeface="WenQuanYi Zen Hei" charset="0"/>
              </a:defRPr>
            </a:lvl9pPr>
          </a:lstStyle>
          <a:p>
            <a:pPr>
              <a:defRPr/>
            </a:pPr>
            <a:r>
              <a:rPr lang="zh-CN" altLang="en-US" sz="2902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未来前景</a:t>
            </a:r>
            <a:endParaRPr lang="en-US" altLang="zh-CN" sz="2902" u="sng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0933" y="1168370"/>
            <a:ext cx="5887361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0">
              <a:lnSpc>
                <a:spcPct val="110000"/>
              </a:lnSpc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zh-CN" altLang="en-US" sz="2000" noProof="1" smtClean="0">
                <a:cs typeface="Ubuntu" charset="0"/>
                <a:sym typeface="+mn-ea"/>
              </a:rPr>
              <a:t>相比只使用 </a:t>
            </a:r>
            <a:r>
              <a:rPr lang="en-US" altLang="zh-CN" sz="2000" noProof="1" smtClean="0">
                <a:cs typeface="Ubuntu" charset="0"/>
                <a:sym typeface="+mn-ea"/>
              </a:rPr>
              <a:t>BAO</a:t>
            </a:r>
            <a:r>
              <a:rPr lang="zh-CN" altLang="en-US" sz="2000" noProof="1" smtClean="0">
                <a:cs typeface="Ubuntu" charset="0"/>
                <a:sym typeface="+mn-ea"/>
              </a:rPr>
              <a:t>，加入  </a:t>
            </a:r>
            <a:r>
              <a:rPr lang="en-US" altLang="zh-CN" sz="2000" noProof="1" smtClean="0">
                <a:cs typeface="Ubuntu" charset="0"/>
                <a:sym typeface="+mn-ea"/>
              </a:rPr>
              <a:t>AP </a:t>
            </a:r>
            <a:r>
              <a:rPr lang="zh-CN" altLang="en-US" sz="2000" noProof="1" smtClean="0">
                <a:cs typeface="Ubuntu" charset="0"/>
                <a:sym typeface="+mn-ea"/>
              </a:rPr>
              <a:t>从数据中多提取了一倍的宇宙学信息。这大大提高了大尺度巡天实验对暗能量的限制能力，可广泛应用到未来巡天实验（下图为我做的 </a:t>
            </a:r>
            <a:r>
              <a:rPr lang="en-US" altLang="zh-CN" sz="2000" noProof="1" smtClean="0">
                <a:cs typeface="Ubuntu" charset="0"/>
                <a:sym typeface="+mn-ea"/>
              </a:rPr>
              <a:t>DESI </a:t>
            </a:r>
            <a:r>
              <a:rPr lang="zh-CN" altLang="en-US" sz="2000" noProof="1" smtClean="0">
                <a:cs typeface="Ubuntu" charset="0"/>
                <a:sym typeface="+mn-ea"/>
              </a:rPr>
              <a:t>巡天结果预测）</a:t>
            </a: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 smtClean="0">
              <a:cs typeface="Ubuntu" charset="0"/>
              <a:sym typeface="+mn-ea"/>
            </a:endParaRPr>
          </a:p>
          <a:p>
            <a:pPr defTabSz="0" eaLnBrk="1" fontAlgn="auto" hangingPunct="1">
              <a:lnSpc>
                <a:spcPct val="110000"/>
              </a:lnSpc>
              <a:buSzPct val="100000"/>
              <a:buFont typeface="Arial" panose="020B060402020202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altLang="zh-CN" sz="2000" noProof="1">
              <a:cs typeface="Ubuntu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022" y="2801938"/>
            <a:ext cx="4950091" cy="39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5.6.5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其他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88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弱引力透镜（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Weak Lensing)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6372" y="1615589"/>
                <a:ext cx="4862781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由于前景物质场的引力场，观测到的背景星系形状发生扭曲。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对光程（由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 smtClean="0"/>
                  <a:t> 决定）、前景星系质量（与物质分布有关）都敏感。因此可用来探测背景时空、结构增长历史。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也可用来测定前景星系团的质量。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2" y="1615589"/>
                <a:ext cx="4862781" cy="4247317"/>
              </a:xfrm>
              <a:prstGeom prst="rect">
                <a:avLst/>
              </a:prstGeom>
              <a:blipFill>
                <a:blip r:embed="rId2"/>
                <a:stretch>
                  <a:fillRect l="-1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99" y="1690688"/>
            <a:ext cx="5580185" cy="41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弱引力透镜（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Weak Lensing)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6372" y="1615589"/>
                <a:ext cx="4862781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由于前景物质场的引力场，观测到的背景星系形状发生扭曲。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对光程（由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 smtClean="0"/>
                  <a:t> 决定）、前景星系质量（与物质分布有关）都敏感。因此可用来探测背景时空、结构增长历史。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也可用来测定前景星系团的质量。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2" y="1615589"/>
                <a:ext cx="4862781" cy="4247317"/>
              </a:xfrm>
              <a:prstGeom prst="rect">
                <a:avLst/>
              </a:prstGeom>
              <a:blipFill>
                <a:blip r:embed="rId2"/>
                <a:stretch>
                  <a:fillRect l="-1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08" y="1690688"/>
            <a:ext cx="5750339" cy="32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弱引力透镜（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Weak Lensing)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372" y="1615589"/>
            <a:ext cx="55440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假设星系形状都是圆形，只要观察到扭曲的形状，就可探测到引力透镜的信号，测量其大小（上图）。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实际星系的形状很不规则。但是引力透镜造成的形状扭曲有“</a:t>
            </a:r>
            <a:r>
              <a:rPr lang="en-US" altLang="zh-CN" dirty="0" smtClean="0"/>
              <a:t>alignment</a:t>
            </a:r>
            <a:r>
              <a:rPr lang="zh-CN" altLang="en-US" dirty="0" smtClean="0"/>
              <a:t>”的性质，不同于星系形状的随机</a:t>
            </a:r>
            <a:r>
              <a:rPr lang="zh-CN" altLang="en-US" dirty="0"/>
              <a:t>的</a:t>
            </a:r>
            <a:r>
              <a:rPr lang="zh-CN" altLang="en-US" dirty="0" smtClean="0"/>
              <a:t>不规则。因此通过大量星系统计平均，仍能找到引力透镜信号（下图）。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星系形状与大尺度结构也有</a:t>
            </a:r>
            <a:r>
              <a:rPr lang="en-US" altLang="zh-CN" dirty="0" smtClean="0"/>
              <a:t>alignment</a:t>
            </a:r>
            <a:r>
              <a:rPr lang="zh-CN" altLang="en-US" dirty="0" smtClean="0"/>
              <a:t>。这成为引力透镜探测的重大系统噪声。因为前者只在相对小的尺度存在，通过非常大间距的星系形状的交叉关联，可抑制这一噪声。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56" y="1359600"/>
            <a:ext cx="5064370" cy="50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星系团计数（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Cluster Number Counts)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6372" y="1615589"/>
                <a:ext cx="6382643" cy="5909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可用来探测</a:t>
                </a:r>
                <a:r>
                  <a:rPr lang="zh-CN" altLang="en-US" b="1" dirty="0" smtClean="0"/>
                  <a:t>共动体积</a:t>
                </a:r>
                <a:r>
                  <a:rPr lang="en-US" altLang="zh-CN" b="1" dirty="0" smtClean="0"/>
                  <a:t>-</a:t>
                </a:r>
                <a:r>
                  <a:rPr lang="zh-CN" altLang="en-US" b="1" dirty="0" smtClean="0"/>
                  <a:t>红移关系式</a:t>
                </a:r>
                <a:r>
                  <a:rPr lang="zh-CN" altLang="en-US" dirty="0" smtClean="0"/>
                  <a:t>。这一关系与宇宙学参数密切相关。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对</a:t>
                </a:r>
                <a:r>
                  <a:rPr lang="zh-CN" altLang="en-US" dirty="0" smtClean="0"/>
                  <a:t>某种可观测天体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i="1" dirty="0" smtClean="0"/>
                  <a:t> </a:t>
                </a:r>
                <a:r>
                  <a:rPr lang="zh-CN" altLang="en-US" dirty="0" smtClean="0"/>
                  <a:t>，它在单位红移间距、单位立体角内的数目为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前面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系数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dirty="0" smtClean="0"/>
                  <a:t> 正比于共同体积大小，与宇宙膨胀历史有关。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后面表达式是该天体的数量分布对红移和质量的依赖，与宇宙结构增长历史有关。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2" y="1615589"/>
                <a:ext cx="6382643" cy="5909310"/>
              </a:xfrm>
              <a:prstGeom prst="rect">
                <a:avLst/>
              </a:prstGeom>
              <a:blipFill>
                <a:blip r:embed="rId2"/>
                <a:stretch>
                  <a:fillRect l="-860" r="-4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2" y="3911189"/>
            <a:ext cx="5936494" cy="9678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81" y="2118213"/>
            <a:ext cx="45148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结构增长函数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424" y="121285"/>
            <a:ext cx="6355631" cy="47171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45" y="5211617"/>
            <a:ext cx="11286310" cy="8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9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星系团计数（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Cluster Number Counts)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373" y="1615589"/>
            <a:ext cx="593649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右图：</a:t>
            </a:r>
            <a:r>
              <a:rPr lang="zh-CN" altLang="en-US" dirty="0"/>
              <a:t>在不同宇宙学中，</a:t>
            </a:r>
            <a:r>
              <a:rPr lang="zh-CN" altLang="en-US" dirty="0" smtClean="0"/>
              <a:t>使用 </a:t>
            </a:r>
            <a:r>
              <a:rPr lang="en-US" altLang="zh-CN" dirty="0" smtClean="0"/>
              <a:t>South Pole Telescope </a:t>
            </a:r>
            <a:r>
              <a:rPr lang="zh-CN" altLang="en-US" dirty="0" smtClean="0"/>
              <a:t>在单位红移（间隔</a:t>
            </a:r>
            <a:r>
              <a:rPr lang="en-US" altLang="zh-CN" dirty="0" smtClean="0"/>
              <a:t>0.01</a:t>
            </a:r>
            <a:r>
              <a:rPr lang="zh-CN" altLang="en-US" dirty="0" smtClean="0"/>
              <a:t>）内能观测到的星系团的数目。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与理论预言比较，就可以确定宇宙学参数。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SPT </a:t>
            </a:r>
            <a:r>
              <a:rPr lang="zh-CN" altLang="en-US" dirty="0" smtClean="0"/>
              <a:t>采用 </a:t>
            </a:r>
            <a:r>
              <a:rPr lang="en-US" altLang="zh-CN" dirty="0" smtClean="0"/>
              <a:t>SZ </a:t>
            </a:r>
            <a:r>
              <a:rPr lang="zh-CN" altLang="en-US" dirty="0" smtClean="0"/>
              <a:t>效应观测星系团。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48" y="1137138"/>
            <a:ext cx="5238750" cy="4953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59" y="3719145"/>
            <a:ext cx="2717556" cy="18059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76546" y="6215820"/>
            <a:ext cx="6479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https://pole.uchicago.edu/spt/observing/index.html#Strategy</a:t>
            </a:r>
          </a:p>
        </p:txBody>
      </p:sp>
    </p:spTree>
    <p:extLst>
      <p:ext uri="{BB962C8B-B14F-4D97-AF65-F5344CB8AC3E}">
        <p14:creationId xmlns:p14="http://schemas.microsoft.com/office/powerpoint/2010/main" val="35951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强引力透镜（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Strong Lensing)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373" y="1615589"/>
            <a:ext cx="593649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强</a:t>
            </a:r>
            <a:r>
              <a:rPr lang="zh-CN" altLang="en-US" dirty="0" smtClean="0"/>
              <a:t>引力透镜使我们看到同一物体的多个像，不同像对应的光程有差别，因此不同像之间存在时间差。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通过对比不同像的光变曲线，可以测得时间差大小，今儿得到距离的信息，从而确定宇宙学参数。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10" y="1690688"/>
            <a:ext cx="5040923" cy="37806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47" y="2667362"/>
            <a:ext cx="2910253" cy="22470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35997" y="5734735"/>
            <a:ext cx="4191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http://gravitationallensing.pbworks.com/w/page/15553257/Strong%20Lensing</a:t>
            </a:r>
          </a:p>
        </p:txBody>
      </p:sp>
    </p:spTree>
    <p:extLst>
      <p:ext uri="{BB962C8B-B14F-4D97-AF65-F5344CB8AC3E}">
        <p14:creationId xmlns:p14="http://schemas.microsoft.com/office/powerpoint/2010/main" val="10653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21cm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氢线宇宙学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6373" y="1615589"/>
                <a:ext cx="5936494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基态氢原子，电子自旋翻转可辐射超精细结构谱线，对应能量为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5.87 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谱线长度为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1.106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1952</a:t>
                </a:r>
                <a:r>
                  <a:rPr lang="zh-CN" altLang="en-US" dirty="0" smtClean="0"/>
                  <a:t>年，天文学家测得银河系中性氢发出的 </a:t>
                </a:r>
                <a:r>
                  <a:rPr lang="en-US" altLang="zh-CN" dirty="0" smtClean="0"/>
                  <a:t>21cm </a:t>
                </a:r>
                <a:r>
                  <a:rPr lang="zh-CN" altLang="en-US" dirty="0" smtClean="0"/>
                  <a:t>谱线分布图，由此发现了银河系的旋臂结构。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3" y="1615589"/>
                <a:ext cx="5936494" cy="3416320"/>
              </a:xfrm>
              <a:prstGeom prst="rect">
                <a:avLst/>
              </a:prstGeom>
              <a:blipFill>
                <a:blip r:embed="rId2"/>
                <a:stretch>
                  <a:fillRect l="-925" r="-514" b="-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31" y="1615589"/>
            <a:ext cx="4191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8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21cm</a:t>
            </a:r>
            <a:r>
              <a:rPr lang="zh-CN" altLang="en-US" sz="36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氢线宇宙学</a:t>
            </a:r>
          </a:p>
        </p:txBody>
      </p:sp>
      <p:sp>
        <p:nvSpPr>
          <p:cNvPr id="6" name="矩形 5"/>
          <p:cNvSpPr/>
          <p:nvPr/>
        </p:nvSpPr>
        <p:spPr>
          <a:xfrm>
            <a:off x="686373" y="1615589"/>
            <a:ext cx="43164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宇宙学上， </a:t>
            </a:r>
            <a:r>
              <a:rPr lang="en-US" altLang="zh-CN" dirty="0" smtClean="0"/>
              <a:t>21cm </a:t>
            </a:r>
            <a:r>
              <a:rPr lang="zh-CN" altLang="en-US" dirty="0" smtClean="0"/>
              <a:t>氢线是目前已知的观测复合、再电离之间“黑暗时代”的唯一方法，具有重大的意义。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从 </a:t>
            </a:r>
            <a:r>
              <a:rPr lang="en-US" altLang="zh-CN" dirty="0" smtClean="0"/>
              <a:t>21cm </a:t>
            </a:r>
            <a:r>
              <a:rPr lang="zh-CN" altLang="en-US" dirty="0" smtClean="0"/>
              <a:t>谱线强度图，可得到物质场的分布图，测量物质功率谱。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观测 </a:t>
            </a:r>
            <a:r>
              <a:rPr lang="en-US" altLang="zh-CN" dirty="0" smtClean="0"/>
              <a:t>21cm </a:t>
            </a:r>
            <a:r>
              <a:rPr lang="zh-CN" altLang="en-US" dirty="0" smtClean="0"/>
              <a:t>谱线可详细探测再电离过程。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目前早期宇宙的 </a:t>
            </a:r>
            <a:r>
              <a:rPr lang="en-US" altLang="zh-CN" dirty="0" smtClean="0"/>
              <a:t>21cm </a:t>
            </a:r>
            <a:r>
              <a:rPr lang="zh-CN" altLang="en-US" dirty="0" smtClean="0"/>
              <a:t>谱线仍未观测到。我国有 </a:t>
            </a:r>
            <a:r>
              <a:rPr lang="en-US" altLang="zh-CN" dirty="0" smtClean="0"/>
              <a:t>21cmA</a:t>
            </a:r>
            <a:r>
              <a:rPr lang="zh-CN" altLang="en-US" dirty="0" smtClean="0"/>
              <a:t>、天籁计划等实验。这可能是未来宇宙学的重要方向。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625" y="1027906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物质功率谱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093" y="110310"/>
            <a:ext cx="6309907" cy="4138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4" y="4959528"/>
            <a:ext cx="11834562" cy="17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物质扰动线性演化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9280" y="1249680"/>
            <a:ext cx="106490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可以从 </a:t>
            </a:r>
            <a:r>
              <a:rPr lang="en-US" altLang="zh-CN" sz="2400" dirty="0" smtClean="0"/>
              <a:t>Boltzmann </a:t>
            </a:r>
            <a:r>
              <a:rPr lang="zh-CN" altLang="en-US" sz="2400" dirty="0" smtClean="0"/>
              <a:t>方程，</a:t>
            </a:r>
            <a:r>
              <a:rPr lang="en-US" altLang="zh-CN" sz="2400" dirty="0" smtClean="0"/>
              <a:t>Einstein </a:t>
            </a:r>
            <a:r>
              <a:rPr lang="zh-CN" altLang="en-US" sz="2400" dirty="0" smtClean="0"/>
              <a:t>方程计算，得到转移函数和结构增长函数。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作为很</a:t>
            </a:r>
            <a:r>
              <a:rPr lang="zh-CN" altLang="en-US" sz="2400" dirty="0"/>
              <a:t>方便</a:t>
            </a:r>
            <a:r>
              <a:rPr lang="zh-CN" altLang="en-US" sz="2400" dirty="0" smtClean="0"/>
              <a:t>近似，计算中可以把光子的高极矩忽略掉。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 smtClean="0"/>
              <a:t>（脱耦之前光子存在单极矩，以及与重子速度场耦合引起的一极矩）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 smtClean="0"/>
              <a:t>（光子高极矩主要在</a:t>
            </a:r>
            <a:r>
              <a:rPr lang="zh-CN" altLang="en-US" sz="2400" dirty="0"/>
              <a:t>脱耦</a:t>
            </a:r>
            <a:r>
              <a:rPr lang="zh-CN" altLang="en-US" sz="2400" dirty="0" smtClean="0"/>
              <a:t>之后演化；此时已经脱耦，对物质影响很小）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4055705"/>
            <a:ext cx="2778760" cy="27381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57" y="5787907"/>
            <a:ext cx="6916475" cy="7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5.2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压强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-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引力竞争与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气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体的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Jeans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不稳定性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5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物质扰动线性演化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9280" y="1869440"/>
            <a:ext cx="6949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以后我们只使用最简单的流体动力学。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主要参考：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		《</a:t>
            </a:r>
            <a:r>
              <a:rPr lang="zh-CN" altLang="en-US" sz="2400" dirty="0" smtClean="0"/>
              <a:t>宇宙大尺度结构的形成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向守平</a:t>
            </a:r>
            <a:r>
              <a:rPr lang="zh-CN" altLang="en-US" sz="2400" dirty="0"/>
              <a:t>，冯珑珑</a:t>
            </a:r>
            <a:r>
              <a:rPr lang="zh-CN" altLang="en-US" sz="2400" dirty="0" smtClean="0"/>
              <a:t>老师 编著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74" y="1043939"/>
            <a:ext cx="3634106" cy="52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流体动力学方程组（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静态宇宙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0719" y="-710972"/>
            <a:ext cx="5215573" cy="92721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11" y="1023915"/>
            <a:ext cx="1492389" cy="58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扰动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11" y="1023915"/>
            <a:ext cx="1492389" cy="5802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6"/>
          <a:stretch/>
        </p:blipFill>
        <p:spPr>
          <a:xfrm rot="16200000">
            <a:off x="7381249" y="-1296523"/>
            <a:ext cx="221712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91"/>
          <a:stretch/>
        </p:blipFill>
        <p:spPr>
          <a:xfrm rot="16200000">
            <a:off x="6832777" y="1469072"/>
            <a:ext cx="3314066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87" y="1690688"/>
            <a:ext cx="3407576" cy="42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575" y="-314960"/>
            <a:ext cx="12421575" cy="73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平面波解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11" y="1023915"/>
            <a:ext cx="1492389" cy="58023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4" y="2048492"/>
            <a:ext cx="4915632" cy="25374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" t="27482" r="264"/>
          <a:stretch/>
        </p:blipFill>
        <p:spPr>
          <a:xfrm rot="16200000">
            <a:off x="6045201" y="628789"/>
            <a:ext cx="4980645" cy="6421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390" y="5295173"/>
            <a:ext cx="4030879" cy="12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1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5618480" y="1342437"/>
            <a:ext cx="3530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色散条件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9" t="11489" r="4568" b="17548"/>
          <a:stretch/>
        </p:blipFill>
        <p:spPr>
          <a:xfrm rot="16200000">
            <a:off x="7470818" y="-2182828"/>
            <a:ext cx="2262620" cy="69922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17491" y="591840"/>
            <a:ext cx="4488790" cy="79800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141" y="625941"/>
            <a:ext cx="3942026" cy="1267577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色散关系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891002" y="2551718"/>
                <a:ext cx="4096278" cy="5665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6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CN" sz="3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zh-CN" altLang="en-US" sz="36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zh-CN" altLang="en-US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002" y="2551718"/>
                <a:ext cx="4096278" cy="566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78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Jeans</a:t>
            </a:r>
            <a:r>
              <a:rPr lang="zh-CN" altLang="en-US" b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波长 ，</a:t>
            </a:r>
            <a:r>
              <a:rPr lang="en-US" altLang="zh-CN" b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Jeans </a:t>
            </a:r>
            <a:r>
              <a:rPr lang="zh-CN" altLang="en-US" b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质量，以及</a:t>
            </a:r>
            <a:r>
              <a:rPr lang="en-US" altLang="zh-CN" b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Jeans</a:t>
            </a:r>
            <a:r>
              <a:rPr lang="zh-CN" altLang="en-US" b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判据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05840" y="1371600"/>
                <a:ext cx="9137635" cy="6053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Jeans </a:t>
                </a:r>
                <a:r>
                  <a:rPr lang="zh-CN" altLang="en-US" sz="24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波长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：大于此波长的模式塌缩；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小于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此波长的模式会振动。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  <m:sSub>
                              <m:sSub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altLang="zh-CN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Jeans </a:t>
                </a:r>
                <a:r>
                  <a:rPr lang="zh-CN" altLang="en-US" sz="24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质量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：以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Jeans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波长为直径的球包含的质量。</a:t>
                </a:r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质量大于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的气体云会收缩（</a:t>
                </a:r>
                <a:r>
                  <a:rPr lang="en-US" altLang="zh-CN" sz="24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Jeans </a:t>
                </a:r>
                <a:r>
                  <a:rPr lang="zh-CN" altLang="en-US" sz="24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判据</a:t>
                </a:r>
                <a:r>
                  <a:rPr lang="zh-CN" altLang="en-US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3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  <m:r>
                      <a:rPr lang="en-US" altLang="zh-CN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sSub>
                      <m:sSubPr>
                        <m:ctrlP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sub>
                          <m:sup>
                            <m:r>
                              <a:rPr lang="en-US" altLang="zh-CN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bSup>
                      </m:e>
                      <m:sub>
                        <m: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3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sSubSup>
                      <m:sSub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bSup>
                    <m:rad>
                      <m:radPr>
                        <m:degHide m:val="on"/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sup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p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zh-CN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1371600"/>
                <a:ext cx="9137635" cy="6053452"/>
              </a:xfrm>
              <a:prstGeom prst="rect">
                <a:avLst/>
              </a:prstGeom>
              <a:blipFill>
                <a:blip r:embed="rId2"/>
                <a:stretch>
                  <a:fillRect l="-2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10" y="1457008"/>
            <a:ext cx="2433320" cy="34453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726507" y="5174734"/>
            <a:ext cx="2450222" cy="1294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rgbClr val="222222"/>
                </a:solidFill>
                <a:latin typeface="Arial" panose="020B0604020202020204" pitchFamily="34" charset="0"/>
              </a:rPr>
              <a:t>James Jeans,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rgbClr val="222222"/>
                </a:solidFill>
                <a:latin typeface="Arial" panose="020B0604020202020204" pitchFamily="34" charset="0"/>
              </a:rPr>
              <a:t>11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September 1877 – </a:t>
            </a:r>
            <a:endParaRPr lang="en-US" altLang="zh-CN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rgbClr val="222222"/>
                </a:solidFill>
                <a:latin typeface="Arial" panose="020B0604020202020204" pitchFamily="34" charset="0"/>
              </a:rPr>
              <a:t>16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September </a:t>
            </a:r>
            <a:r>
              <a:rPr lang="en-US" altLang="zh-CN" dirty="0" smtClean="0">
                <a:solidFill>
                  <a:srgbClr val="222222"/>
                </a:solidFill>
                <a:latin typeface="Arial" panose="020B0604020202020204" pitchFamily="34" charset="0"/>
              </a:rPr>
              <a:t>1946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5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Jeans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判据简单理解：球体受力平衡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1480" y="1589088"/>
            <a:ext cx="11156358" cy="3567694"/>
            <a:chOff x="365762" y="1690688"/>
            <a:chExt cx="11156358" cy="356769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73" t="17396" r="16187"/>
            <a:stretch/>
          </p:blipFill>
          <p:spPr>
            <a:xfrm rot="16200000">
              <a:off x="4176100" y="-2119650"/>
              <a:ext cx="3535681" cy="1115635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9067" y="4753285"/>
              <a:ext cx="3663053" cy="50509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9067" y="3458529"/>
              <a:ext cx="3663053" cy="1309045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15" y="3570182"/>
            <a:ext cx="2948185" cy="29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Jeans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判据简单理解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56918" y="1690688"/>
            <a:ext cx="10415714" cy="3414402"/>
            <a:chOff x="838198" y="2102478"/>
            <a:chExt cx="10415714" cy="341440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7" t="116" r="15860" b="-116"/>
            <a:stretch/>
          </p:blipFill>
          <p:spPr>
            <a:xfrm rot="16200000">
              <a:off x="4389976" y="-1347056"/>
              <a:ext cx="3312160" cy="1041571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8" y="2102478"/>
              <a:ext cx="2707642" cy="620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44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平面波解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51000" y="1463040"/>
            <a:ext cx="8571892" cy="4785360"/>
            <a:chOff x="1651000" y="1463040"/>
            <a:chExt cx="8571892" cy="47853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28" r="34436"/>
            <a:stretch/>
          </p:blipFill>
          <p:spPr>
            <a:xfrm rot="16200000">
              <a:off x="5213489" y="-2099449"/>
              <a:ext cx="1442720" cy="856769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7" r="18436" b="10341"/>
            <a:stretch/>
          </p:blipFill>
          <p:spPr>
            <a:xfrm rot="16200000">
              <a:off x="4265625" y="291134"/>
              <a:ext cx="3342641" cy="8571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44" r="15167" b="444"/>
          <a:stretch/>
        </p:blipFill>
        <p:spPr>
          <a:xfrm>
            <a:off x="1341120" y="0"/>
            <a:ext cx="103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Jeans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不稳定性简单应用：两个极端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47213" y="1558856"/>
            <a:ext cx="69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这里 </a:t>
            </a:r>
            <a:r>
              <a:rPr lang="en-US" altLang="zh-CN" sz="2400" dirty="0" smtClean="0"/>
              <a:t>0 </a:t>
            </a:r>
            <a:r>
              <a:rPr lang="zh-CN" altLang="en-US" sz="2400" dirty="0" smtClean="0"/>
              <a:t>表示密度的</a:t>
            </a:r>
            <a:r>
              <a:rPr lang="en-US" altLang="zh-CN" sz="2400" dirty="0" smtClean="0"/>
              <a:t>0-</a:t>
            </a:r>
            <a:r>
              <a:rPr lang="zh-CN" altLang="en-US" sz="2400" dirty="0" smtClean="0"/>
              <a:t>阶，不是当前时刻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57744" y="2543177"/>
            <a:ext cx="4292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很显然，若气体无压强（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vs=0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），金斯波长为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。任何尺度上的扰动都会导致不稳定性塌缩。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另一个极端，相对论性气体声速很大，金斯波长比哈勃视界还大，很难塌缩。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4" r="6148" b="3943"/>
          <a:stretch/>
        </p:blipFill>
        <p:spPr>
          <a:xfrm rot="16200000">
            <a:off x="6611777" y="830328"/>
            <a:ext cx="3576320" cy="7602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87950" y="1288734"/>
                <a:ext cx="3010624" cy="1365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950" y="1288734"/>
                <a:ext cx="3010624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439" y="3169886"/>
            <a:ext cx="1326322" cy="1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Jeans</a:t>
            </a:r>
            <a:r>
              <a:rPr lang="zh-CN" altLang="en-US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不稳定性简单应用：结构增长的开始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26998" y="1027906"/>
                <a:ext cx="5207001" cy="5182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光子脱耦后，重子物质声速大概为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km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22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计算得金斯波长为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1.6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远小于当时哈勃视界（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zh-CN" altLang="en-US" sz="22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）。因此结构增长可以开始了。</a:t>
                </a:r>
                <a:endParaRPr lang="en-US" altLang="zh-CN" sz="22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金斯质量大概为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太阳质量。这与目前最小矮星系中重子物质质量一致；远小于银河系中重子质量（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太阳质量）。</a:t>
                </a:r>
                <a:endParaRPr lang="zh-CN" altLang="en-US" sz="2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" y="1027906"/>
                <a:ext cx="5207001" cy="5182188"/>
              </a:xfrm>
              <a:prstGeom prst="rect">
                <a:avLst/>
              </a:prstGeom>
              <a:blipFill>
                <a:blip r:embed="rId2"/>
                <a:stretch>
                  <a:fillRect l="-1522" r="-1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1" r="8255"/>
          <a:stretch/>
        </p:blipFill>
        <p:spPr>
          <a:xfrm rot="16200000">
            <a:off x="8128000" y="2380614"/>
            <a:ext cx="1696719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" t="-296" r="-3161" b="296"/>
          <a:stretch/>
        </p:blipFill>
        <p:spPr>
          <a:xfrm rot="16200000">
            <a:off x="6940153" y="-621983"/>
            <a:ext cx="3645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9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5.3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物质扰动的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线性增长方程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1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Chapter 5. Large Scale Structure</a:t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of the Universe</a:t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宇宙大尺度结构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8480" y="1795584"/>
            <a:ext cx="11145520" cy="40057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问题：从流体动力学方程出发，</a:t>
            </a:r>
            <a:r>
              <a:rPr lang="en-US" altLang="zh-CN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推导出动态宇宙中 </a:t>
            </a:r>
            <a:r>
              <a:rPr lang="en-US" altLang="zh-CN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matter </a:t>
            </a:r>
            <a:r>
              <a:rPr lang="zh-CN" altLang="en-US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的扰动方程？</a:t>
            </a:r>
            <a:r>
              <a:rPr lang="en-US" altLang="zh-CN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提示：忽略 </a:t>
            </a:r>
            <a:r>
              <a:rPr lang="en-US" altLang="zh-CN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matter </a:t>
            </a:r>
            <a:r>
              <a:rPr lang="zh-CN" altLang="en-US" sz="4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的压强；注意物理坐标与共动坐标之间的变换。</a:t>
            </a:r>
            <a:endParaRPr lang="zh-CN" altLang="en-US" sz="4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0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" t="3676" b="18629"/>
          <a:stretch/>
        </p:blipFill>
        <p:spPr>
          <a:xfrm rot="16200000">
            <a:off x="2881266" y="-1306465"/>
            <a:ext cx="6459948" cy="95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10301"/>
          <a:stretch/>
        </p:blipFill>
        <p:spPr>
          <a:xfrm rot="16200000">
            <a:off x="4546927" y="-787073"/>
            <a:ext cx="5984240" cy="9305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4" y="1772730"/>
            <a:ext cx="3464753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5481" b="4297"/>
          <a:stretch/>
        </p:blipFill>
        <p:spPr>
          <a:xfrm rot="16200000">
            <a:off x="4075961" y="-435079"/>
            <a:ext cx="5466065" cy="91200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1967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 t="6593" r="2431" b="1705"/>
          <a:stretch/>
        </p:blipFill>
        <p:spPr>
          <a:xfrm rot="16200000">
            <a:off x="4493050" y="-784288"/>
            <a:ext cx="4775114" cy="105094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2" y="101514"/>
            <a:ext cx="6401355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1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1184"/>
          <a:stretch/>
        </p:blipFill>
        <p:spPr>
          <a:xfrm rot="16200000">
            <a:off x="3557154" y="-2063634"/>
            <a:ext cx="5862320" cy="99895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05361"/>
            <a:ext cx="8961120" cy="15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 r="48425" b="4666"/>
          <a:stretch/>
        </p:blipFill>
        <p:spPr>
          <a:xfrm rot="16200000">
            <a:off x="4347423" y="-1054918"/>
            <a:ext cx="3904015" cy="119218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430" y="623942"/>
            <a:ext cx="4953454" cy="1117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14739" r="21315"/>
          <a:stretch/>
        </p:blipFill>
        <p:spPr>
          <a:xfrm>
            <a:off x="152144" y="1402329"/>
            <a:ext cx="5786315" cy="1250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42" y="0"/>
            <a:ext cx="5383157" cy="11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物质扰动：结构增长方程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09" y="5731957"/>
            <a:ext cx="5585944" cy="731583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3409709" y="1690688"/>
            <a:ext cx="5555461" cy="1562235"/>
            <a:chOff x="3409709" y="1690688"/>
            <a:chExt cx="5555461" cy="1562235"/>
          </a:xfrm>
        </p:grpSpPr>
        <p:grpSp>
          <p:nvGrpSpPr>
            <p:cNvPr id="11" name="组合 10"/>
            <p:cNvGrpSpPr/>
            <p:nvPr/>
          </p:nvGrpSpPr>
          <p:grpSpPr>
            <a:xfrm>
              <a:off x="3409709" y="1690688"/>
              <a:ext cx="5555461" cy="1562235"/>
              <a:chOff x="3033789" y="1792288"/>
              <a:chExt cx="5555461" cy="156223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3789" y="1792288"/>
                <a:ext cx="5555461" cy="1562235"/>
              </a:xfrm>
              <a:prstGeom prst="rect">
                <a:avLst/>
              </a:prstGeom>
              <a:ln w="22225">
                <a:solidFill>
                  <a:schemeClr val="accent1">
                    <a:shade val="50000"/>
                  </a:schemeClr>
                </a:solidFill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4143" y="2502285"/>
                <a:ext cx="151138" cy="544446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0202" y="2600511"/>
              <a:ext cx="220999" cy="14479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1202" y="3472930"/>
                <a:ext cx="11997900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该方程有两个解，分别对应增长模式与衰减模式。</a:t>
                </a:r>
                <a:endParaRPr lang="en-US" altLang="zh-CN" sz="28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时间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部分用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表示，就是晚期宇宙</a:t>
                </a:r>
                <a:r>
                  <a:rPr lang="zh-CN" altLang="en-US" sz="28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结构增长函数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structure growth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）。</a:t>
                </a:r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02" y="3472930"/>
                <a:ext cx="11997900" cy="2031325"/>
              </a:xfrm>
              <a:prstGeom prst="rect">
                <a:avLst/>
              </a:prstGeom>
              <a:blipFill>
                <a:blip r:embed="rId6"/>
                <a:stretch>
                  <a:fillRect l="-1016" r="-51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01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结构增长方程，物质为主宇宙特解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801" y="4506146"/>
            <a:ext cx="1199079" cy="5128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979" y="4004823"/>
            <a:ext cx="7407282" cy="111261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grpSp>
        <p:nvGrpSpPr>
          <p:cNvPr id="14" name="组合 13"/>
          <p:cNvGrpSpPr/>
          <p:nvPr/>
        </p:nvGrpSpPr>
        <p:grpSpPr>
          <a:xfrm>
            <a:off x="3409709" y="1690688"/>
            <a:ext cx="5555461" cy="1562235"/>
            <a:chOff x="3409709" y="1690688"/>
            <a:chExt cx="5555461" cy="1562235"/>
          </a:xfrm>
        </p:grpSpPr>
        <p:grpSp>
          <p:nvGrpSpPr>
            <p:cNvPr id="18" name="组合 17"/>
            <p:cNvGrpSpPr/>
            <p:nvPr/>
          </p:nvGrpSpPr>
          <p:grpSpPr>
            <a:xfrm>
              <a:off x="3409709" y="1690688"/>
              <a:ext cx="5555461" cy="1562235"/>
              <a:chOff x="3033789" y="1792288"/>
              <a:chExt cx="5555461" cy="1562235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3789" y="1792288"/>
                <a:ext cx="5555461" cy="1562235"/>
              </a:xfrm>
              <a:prstGeom prst="rect">
                <a:avLst/>
              </a:prstGeom>
              <a:ln w="22225">
                <a:solidFill>
                  <a:schemeClr val="accent1">
                    <a:shade val="50000"/>
                  </a:schemeClr>
                </a:solidFill>
              </a:ln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4143" y="2502285"/>
                <a:ext cx="151138" cy="544446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0202" y="2600511"/>
              <a:ext cx="220999" cy="144793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421640" y="3430778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一般把该方程表达成增长函数的方程，即：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149" y="5953623"/>
            <a:ext cx="6261823" cy="64844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21640" y="5377069"/>
            <a:ext cx="10495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对只有物质的宇宙，有如下解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（选做作业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）。扰动随标度因子一次方增长。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包含暗能量的宇宙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801" y="4506146"/>
            <a:ext cx="1199079" cy="5128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84354" y="1207822"/>
            <a:ext cx="11770360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对于含宇宙学常数的宇宙，增长因子的解可以写成积分形式（已在当前归一为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若暗能量状态方程不是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，需要数值解。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结构增长方程第二项正比于哈勃常数，表示结构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增长会被宇宙膨胀压低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暗能量状态方程对宇宙膨胀速率有所影响，从而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影响结构增长速率。因此星系成团观测中可以对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暗能量性质作出限制。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739" y="1752952"/>
            <a:ext cx="6035563" cy="983065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01" y="3024823"/>
            <a:ext cx="5007513" cy="371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9583634" y="5547046"/>
            <a:ext cx="2290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Fireman et al., 2008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88" y="4131056"/>
            <a:ext cx="5911779" cy="887983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234369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5.1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物质扰动线性演化的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整体图像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85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增长率与增长因子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801" y="4506146"/>
            <a:ext cx="1199079" cy="51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1640" y="1358838"/>
                <a:ext cx="1177036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作为方便，人们定义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无量纲的增长率（</a:t>
                </a:r>
                <a:r>
                  <a:rPr lang="en-US" altLang="zh-CN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growth rate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2400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数学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上，用物质比例的幂次方可以很好地近似增长率的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i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i="1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𝛾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被称为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增长因子（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growth index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，在物质为主宇宙中为 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 含宇宙学常数宇宙中为 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6/11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" y="1358838"/>
                <a:ext cx="11770360" cy="5632311"/>
              </a:xfrm>
              <a:prstGeom prst="rect">
                <a:avLst/>
              </a:prstGeom>
              <a:blipFill>
                <a:blip r:embed="rId3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062" y="2447415"/>
            <a:ext cx="2913893" cy="8965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890" y="4373938"/>
            <a:ext cx="156223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5.4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非线性演化理论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简介介绍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873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5.4.1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球塌缩模型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球塌缩模型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801" y="4506146"/>
            <a:ext cx="1199079" cy="51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1640" y="1358838"/>
                <a:ext cx="11516360" cy="5261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基本思想：研究一个“密度相对较大的均匀球”如何演化。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假设在初始时刻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，膨胀宇宙背景中有一球对称的扰动区域，其中的密度为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。周围未被扰动区域的密度为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。那么初始的密度涨落为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这样的模型称为球对称“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top-hat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”塌缩模型。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" y="1358838"/>
                <a:ext cx="11516360" cy="5261312"/>
              </a:xfrm>
              <a:prstGeom prst="rect">
                <a:avLst/>
              </a:prstGeom>
              <a:blipFill>
                <a:blip r:embed="rId3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202" y="342321"/>
            <a:ext cx="2476715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膨胀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-&gt;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最大尺度 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-&gt;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塌缩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801" y="4506146"/>
            <a:ext cx="1199079" cy="51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1640" y="1358838"/>
                <a:ext cx="7262837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这样一个球可以看成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膨胀宇宙背景中一个有正曲率的小宇宙。其“尺度因子”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也满足弗里德曼方程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这个“小宇宙”物质密度大于临界密度，曲率为正，因此最终将从膨胀转为收缩（即物质为主宇宙的演化命运）。其尺度因子最大对应着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" y="1358838"/>
                <a:ext cx="7262837" cy="3724096"/>
              </a:xfrm>
              <a:prstGeom prst="rect">
                <a:avLst/>
              </a:prstGeom>
              <a:blipFill>
                <a:blip r:embed="rId4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77947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917960"/>
              </p:ext>
            </p:extLst>
          </p:nvPr>
        </p:nvGraphicFramePr>
        <p:xfrm>
          <a:off x="2809039" y="2360033"/>
          <a:ext cx="2548926" cy="980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" name="Equation" r:id="rId7" imgW="2311200" imgH="888840" progId="Equation.DSMT4">
                  <p:embed/>
                </p:oleObj>
              </mc:Choice>
              <mc:Fallback>
                <p:oleObj name="Equation" r:id="rId7" imgW="2311200" imgH="8888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9039" y="2360033"/>
                        <a:ext cx="2548926" cy="980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7543800" y="2667000"/>
            <a:ext cx="4648200" cy="4048393"/>
            <a:chOff x="808891" y="1553575"/>
            <a:chExt cx="5019675" cy="458152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91" y="1553575"/>
              <a:ext cx="5019675" cy="458152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8800" y="5273040"/>
              <a:ext cx="558800" cy="3759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4320" y="5262880"/>
              <a:ext cx="650240" cy="375920"/>
            </a:xfrm>
            <a:prstGeom prst="rect">
              <a:avLst/>
            </a:prstGeom>
          </p:spPr>
        </p:pic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416989"/>
              </p:ext>
            </p:extLst>
          </p:nvPr>
        </p:nvGraphicFramePr>
        <p:xfrm>
          <a:off x="232630" y="5004144"/>
          <a:ext cx="7986819" cy="1853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" name="Equation" r:id="rId11" imgW="7988040" imgH="1854000" progId="Equation.DSMT4">
                  <p:embed/>
                </p:oleObj>
              </mc:Choice>
              <mc:Fallback>
                <p:oleObj name="Equation" r:id="rId11" imgW="7988040" imgH="18540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630" y="5004144"/>
                        <a:ext cx="7986819" cy="1853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2202" y="342321"/>
            <a:ext cx="2476715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完全塌缩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801" y="4506146"/>
            <a:ext cx="1199079" cy="51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1641" y="1358838"/>
                <a:ext cx="7122160" cy="4743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可以得到，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时刻球体内的物质密度是外部背景的</a:t>
                </a:r>
                <a:r>
                  <a:rPr lang="en-US" altLang="zh-CN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5.6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倍，对应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𝛿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4.6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如果按照线性演化理论，该时刻的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只有</a:t>
                </a:r>
                <a:r>
                  <a:rPr lang="en-US" altLang="zh-CN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1.07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）。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当球的尺度因子达到最大之后，扰动区域开始塌缩。这个过程很迅速，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大约在</a:t>
                </a:r>
                <a:r>
                  <a:rPr lang="en-US" altLang="zh-CN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时刻中心密度就会达到无穷大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数值上，宇宙红移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20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10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时刻达到最大的球，在宇宙学红移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时刻就完全塌缩了。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[ 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注：在物质主导宇宙中，根据</a:t>
                </a:r>
                <a:r>
                  <a:rPr lang="en-US" altLang="zh-CN" sz="2000" dirty="0" smtClean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2/3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，大约有 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1+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后者红移 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= (1+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前者红移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]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1" y="1358838"/>
                <a:ext cx="7122160" cy="4743606"/>
              </a:xfrm>
              <a:prstGeom prst="rect">
                <a:avLst/>
              </a:prstGeom>
              <a:blipFill>
                <a:blip r:embed="rId4"/>
                <a:stretch>
                  <a:fillRect l="-855" r="-43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7543800" y="2667000"/>
            <a:ext cx="4648200" cy="4048393"/>
            <a:chOff x="808891" y="1553575"/>
            <a:chExt cx="5019675" cy="458152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91" y="1553575"/>
              <a:ext cx="5019675" cy="458152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8800" y="5273040"/>
              <a:ext cx="558800" cy="3759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4320" y="5262880"/>
              <a:ext cx="650240" cy="37592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2202" y="342321"/>
            <a:ext cx="2476715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结局：位力平衡系统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801" y="4506146"/>
            <a:ext cx="1199079" cy="51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1640" y="1358838"/>
                <a:ext cx="11254545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事实上中心密度达到无穷大是不可能的。中心密度变得很高时，压力就不能忽略。而且此时如果有一点偏离球对称，则很容易出现激波和明显的能量耗散，使得塌缩物质的动能转化为热能，即随机热运动的能量。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扰动区域就会很快达到位力平衡，塌缩随之停止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另一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种可能的途径是，大块的气体云分裂称小的团块，这些小团块在大尺度引力势梯度的影响下，很快达到位力平衡。这一过程称为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剧烈弛豫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violent relaxation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，参见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Lynden-Bell 1967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）。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总之，球对称塌缩最后的普遍结果，不是形成密度无穷大的奇点，而是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形成体积有限、满足位力平衡条件的自引力系统。数值模拟显示这一时间过程大概为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max</m:t>
                        </m:r>
                      </m:sub>
                    </m:sSub>
                    <m:r>
                      <a:rPr lang="zh-CN" altLang="en-US" sz="20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。</m:t>
                    </m:r>
                  </m:oMath>
                </a14:m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" y="1358838"/>
                <a:ext cx="11254545" cy="4708981"/>
              </a:xfrm>
              <a:prstGeom prst="rect">
                <a:avLst/>
              </a:prstGeom>
              <a:blipFill>
                <a:blip r:embed="rId4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47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密度估算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801" y="4506146"/>
            <a:ext cx="1199079" cy="51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1640" y="1358838"/>
                <a:ext cx="11254545" cy="5205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假设塌缩过程中能量不损失，那么有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显然此时尺度为最大膨胀尺度的一半，密度增加了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倍。这个过程宇宙膨胀会导致背景密度再下降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倍左右（根据</a:t>
                </a:r>
                <a:r>
                  <a:rPr lang="en-US" altLang="zh-CN" sz="2000" dirty="0" smtClean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2/3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）。因此在收缩到最小时刻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max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时刻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），系统密度与背景密度之比为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在位力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平衡时刻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max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时刻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），系统密度与背景密度之比为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如果从线性演化的角度，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2/3</m:t>
                        </m:r>
                      </m:sup>
                    </m:sSup>
                    <m:r>
                      <a:rPr lang="zh-CN" altLang="en-US" sz="20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这些时刻密度扰动仅仅增长到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这就显示出非线性演化模型与线性演化的巨大差别。非线性演化使得密度反差大大增加了。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" y="1358838"/>
                <a:ext cx="11254545" cy="5205271"/>
              </a:xfrm>
              <a:prstGeom prst="rect">
                <a:avLst/>
              </a:prstGeom>
              <a:blipFill>
                <a:blip r:embed="rId4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248511"/>
              </p:ext>
            </p:extLst>
          </p:nvPr>
        </p:nvGraphicFramePr>
        <p:xfrm>
          <a:off x="4927600" y="2667000"/>
          <a:ext cx="9144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" name="Equation" r:id="rId7" imgW="914400" imgH="267840" progId="Equation.DSMT4">
                  <p:embed/>
                </p:oleObj>
              </mc:Choice>
              <mc:Fallback>
                <p:oleObj name="Equation" r:id="rId7" imgW="914400" imgH="267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481928"/>
              </p:ext>
            </p:extLst>
          </p:nvPr>
        </p:nvGraphicFramePr>
        <p:xfrm>
          <a:off x="2683003" y="1876168"/>
          <a:ext cx="6317993" cy="900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" name="Equation" r:id="rId9" imgW="5079960" imgH="723600" progId="Equation.DSMT4">
                  <p:embed/>
                </p:oleObj>
              </mc:Choice>
              <mc:Fallback>
                <p:oleObj name="Equation" r:id="rId9" imgW="5079960" imgH="7236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83003" y="1876168"/>
                        <a:ext cx="6317993" cy="900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319825"/>
              </p:ext>
            </p:extLst>
          </p:nvPr>
        </p:nvGraphicFramePr>
        <p:xfrm>
          <a:off x="4584700" y="3831614"/>
          <a:ext cx="1990170" cy="300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" name="Equation" r:id="rId11" imgW="1600200" imgH="241200" progId="Equation.DSMT4">
                  <p:embed/>
                </p:oleObj>
              </mc:Choice>
              <mc:Fallback>
                <p:oleObj name="Equation" r:id="rId11" imgW="1600200" imgH="2412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84700" y="3831614"/>
                        <a:ext cx="1990170" cy="300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20498"/>
              </p:ext>
            </p:extLst>
          </p:nvPr>
        </p:nvGraphicFramePr>
        <p:xfrm>
          <a:off x="4571999" y="4736215"/>
          <a:ext cx="2005965" cy="300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" name="Equation" r:id="rId13" imgW="1612800" imgH="241200" progId="Equation.DSMT4">
                  <p:embed/>
                </p:oleObj>
              </mc:Choice>
              <mc:Fallback>
                <p:oleObj name="Equation" r:id="rId13" imgW="1612800" imgH="2412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71999" y="4736215"/>
                        <a:ext cx="2005965" cy="300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475102"/>
              </p:ext>
            </p:extLst>
          </p:nvPr>
        </p:nvGraphicFramePr>
        <p:xfrm>
          <a:off x="3478578" y="5587773"/>
          <a:ext cx="4469985" cy="44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" name="Equation" r:id="rId15" imgW="3593880" imgH="355320" progId="Equation.DSMT4">
                  <p:embed/>
                </p:oleObj>
              </mc:Choice>
              <mc:Fallback>
                <p:oleObj name="Equation" r:id="rId15" imgW="3593880" imgH="35532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78578" y="5587773"/>
                        <a:ext cx="4469985" cy="44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33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5.4.2 Press-Schechter </a:t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质量函数</a:t>
            </a:r>
          </a:p>
        </p:txBody>
      </p:sp>
    </p:spTree>
    <p:extLst>
      <p:ext uri="{BB962C8B-B14F-4D97-AF65-F5344CB8AC3E}">
        <p14:creationId xmlns:p14="http://schemas.microsoft.com/office/powerpoint/2010/main" val="7108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密度扰动地随机场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801" y="4506146"/>
            <a:ext cx="1199079" cy="51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1640" y="1358838"/>
                <a:ext cx="11254545" cy="42537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简介：从统计规律出发，预言塌缩形成的各个质量天体数目分别有多少（称为质量函数，即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histogram of 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）。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把宇宙中物质分布看作一个密度扰动场。在全空间内任取体积 </a:t>
                </a:r>
                <a:r>
                  <a:rPr lang="en-US" altLang="zh-CN" sz="2000" i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V 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，其中质量为 </a:t>
                </a:r>
                <a:r>
                  <a:rPr lang="en-US" altLang="zh-CN" sz="2000" i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M 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。则质量涨落以及方差定义为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平均是对全空间进行。特别的，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应由密度分布的内禀统计性质决定，与空间位置无关，仅仅是质量的函数。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Press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Schechter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假设统计分布服从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Gauss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分布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" y="1358838"/>
                <a:ext cx="11254545" cy="4253793"/>
              </a:xfrm>
              <a:prstGeom prst="rect">
                <a:avLst/>
              </a:prstGeom>
              <a:blipFill>
                <a:blip r:embed="rId4"/>
                <a:stretch>
                  <a:fillRect l="-542" r="-163" b="-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4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4927600" y="2667000"/>
          <a:ext cx="9144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5" name="Equation" r:id="rId7" imgW="914400" imgH="267840" progId="Equation.DSMT4">
                  <p:embed/>
                </p:oleObj>
              </mc:Choice>
              <mc:Fallback>
                <p:oleObj name="Equation" r:id="rId7" imgW="914400" imgH="2678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120899"/>
              </p:ext>
            </p:extLst>
          </p:nvPr>
        </p:nvGraphicFramePr>
        <p:xfrm>
          <a:off x="4106068" y="5658606"/>
          <a:ext cx="3979863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6" name="Equation" r:id="rId9" imgW="3200400" imgH="761760" progId="Equation.DSMT4">
                  <p:embed/>
                </p:oleObj>
              </mc:Choice>
              <mc:Fallback>
                <p:oleObj name="Equation" r:id="rId9" imgW="3200400" imgH="76176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06068" y="5658606"/>
                        <a:ext cx="3979863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92332"/>
              </p:ext>
            </p:extLst>
          </p:nvPr>
        </p:nvGraphicFramePr>
        <p:xfrm>
          <a:off x="3127114" y="3183347"/>
          <a:ext cx="5843588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" name="Equation" r:id="rId11" imgW="4698720" imgH="876240" progId="Equation.DSMT4">
                  <p:embed/>
                </p:oleObj>
              </mc:Choice>
              <mc:Fallback>
                <p:oleObj name="Equation" r:id="rId11" imgW="4698720" imgH="8762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27114" y="3183347"/>
                        <a:ext cx="5843588" cy="109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2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79" y="0"/>
            <a:ext cx="7749821" cy="68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2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质量分布函数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1640" y="1358838"/>
                <a:ext cx="11254545" cy="5721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同时假设，只有密度涨落达到某个临界值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——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000" i="0" dirty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[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取临界密度阈值为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1.69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，见球塌缩模型讨论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]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，扰动才能够进一步发展为引力束缚系统。这意味着体积 </a:t>
                </a:r>
                <a:r>
                  <a:rPr lang="en-US" altLang="zh-CN" sz="2000" i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V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中 形成质量为 </a:t>
                </a:r>
                <a:r>
                  <a:rPr lang="en-US" altLang="zh-CN" sz="2000" i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M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的塌缩天体的概率为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4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4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一般地，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如果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密度扰动满足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取决于宇宙学参数），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再考虑到塌缩区域会吸积周围物质、“云中云”等问题（需要加一个因子 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2 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的修正），可以证明，质量函数形式为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4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40000"/>
                  </a:lnSpc>
                </a:pP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这里定义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zh-CN" sz="2000" i="0" dirty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40000"/>
                  </a:lnSpc>
                </a:pP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" y="1358838"/>
                <a:ext cx="11254545" cy="5721951"/>
              </a:xfrm>
              <a:prstGeom prst="rect">
                <a:avLst/>
              </a:prstGeom>
              <a:blipFill>
                <a:blip r:embed="rId3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4927600" y="2667000"/>
          <a:ext cx="9144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5" name="Equation" r:id="rId6" imgW="914400" imgH="267840" progId="Equation.DSMT4">
                  <p:embed/>
                </p:oleObj>
              </mc:Choice>
              <mc:Fallback>
                <p:oleObj name="Equation" r:id="rId6" imgW="914400" imgH="2678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700272"/>
              </p:ext>
            </p:extLst>
          </p:nvPr>
        </p:nvGraphicFramePr>
        <p:xfrm>
          <a:off x="2742115" y="2414588"/>
          <a:ext cx="55435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" name="Equation" r:id="rId8" imgW="4457520" imgH="838080" progId="Equation.DSMT4">
                  <p:embed/>
                </p:oleObj>
              </mc:Choice>
              <mc:Fallback>
                <p:oleObj name="Equation" r:id="rId8" imgW="4457520" imgH="83808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42115" y="2414588"/>
                        <a:ext cx="554355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9389052" y="2616478"/>
            <a:ext cx="2627322" cy="2031325"/>
            <a:chOff x="9389052" y="2616478"/>
            <a:chExt cx="2627322" cy="20313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7746" y="3137001"/>
              <a:ext cx="2400508" cy="1341236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389052" y="2616478"/>
              <a:ext cx="2627322" cy="2031325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特殊函数 </a:t>
              </a:r>
              <a:r>
                <a:rPr lang="en-US" altLang="zh-CN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error function</a:t>
              </a:r>
            </a:p>
            <a:p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33875"/>
              </p:ext>
            </p:extLst>
          </p:nvPr>
        </p:nvGraphicFramePr>
        <p:xfrm>
          <a:off x="3015031" y="4796306"/>
          <a:ext cx="54165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" name="Equation" r:id="rId11" imgW="4356000" imgH="888840" progId="Equation.DSMT4">
                  <p:embed/>
                </p:oleObj>
              </mc:Choice>
              <mc:Fallback>
                <p:oleObj name="Equation" r:id="rId11" imgW="4356000" imgH="8888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15031" y="4796306"/>
                        <a:ext cx="541655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92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质量函数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43819" y="1283467"/>
                <a:ext cx="3702888" cy="4886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Press-Schechter 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质量函数给出了等级式（</a:t>
                </a:r>
                <a:r>
                  <a:rPr lang="en-US" altLang="zh-CN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hierarchical 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或 </a:t>
                </a:r>
                <a:r>
                  <a:rPr lang="en-US" altLang="zh-CN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bottom-up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）成团模式的结果。它表明质量越大得天体形成得时刻越晚。</a:t>
                </a:r>
                <a:endParaRPr lang="en-US" altLang="zh-CN" sz="20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</a:pP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的星系只有在红移 </a:t>
                </a:r>
                <a:r>
                  <a:rPr lang="en-US" altLang="zh-CN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 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左右才能形成足够多；而质量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8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9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天体在红移 </a:t>
                </a:r>
                <a:r>
                  <a:rPr lang="en-US" altLang="zh-CN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10 </a:t>
                </a: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左右已经十分丰富。</a:t>
                </a:r>
                <a:endParaRPr lang="en-US" altLang="zh-CN" sz="20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</a:pP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9" y="1283467"/>
                <a:ext cx="3702888" cy="4886851"/>
              </a:xfrm>
              <a:prstGeom prst="rect">
                <a:avLst/>
              </a:prstGeom>
              <a:blipFill>
                <a:blip r:embed="rId2"/>
                <a:stretch>
                  <a:fillRect l="-1645" r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88" y="708252"/>
            <a:ext cx="6863265" cy="57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与模拟比较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3818" y="1283467"/>
            <a:ext cx="371261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Press-Schechter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理论数学形式简单明了，结果与 </a:t>
            </a:r>
            <a:r>
              <a:rPr lang="en-US" altLang="zh-CN" sz="2000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体模拟符合得相当好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因此在非线性引力成团理论分析中被广泛使用。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更复杂的理论有如基于随机行走的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Extended Press-Schechter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理论，以及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Zeldovich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近似等等，在此不再多介绍了（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感兴趣的童鞋请选修大佬朱维善老师大尺度结构一课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30" y="721178"/>
            <a:ext cx="6927180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5.5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宇宙大尺度结构观测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Cosmic Web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Cluster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BAO, AP, RSD, WL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2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5.5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星系巡天观测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Galaxy Redshift Surveys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2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星系巡天观测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43818" y="1283467"/>
                <a:ext cx="1184818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对大量星系的红移，角位置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𝒛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𝜽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𝝋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观测，得到宇宙大尺度结构，以便在统计上研究宇宙学。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观测对象通常是星系。有时也会是星系团、类星体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20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8" y="1283467"/>
                <a:ext cx="11848181" cy="954107"/>
              </a:xfrm>
              <a:prstGeom prst="rect">
                <a:avLst/>
              </a:prstGeom>
              <a:blipFill>
                <a:blip r:embed="rId2"/>
                <a:stretch>
                  <a:fillRect l="-514" b="-4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6" y="2529131"/>
            <a:ext cx="4070344" cy="24708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20597" y="5155777"/>
            <a:ext cx="44390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哈勃望远镜拍摄类星体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3C 273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照片。右侧图中，观测时人为遮住了明亮的中心类星体，使得它的宿主星系得以看到（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wiki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15" y="2469076"/>
            <a:ext cx="2951698" cy="25909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64720" y="5376194"/>
            <a:ext cx="52642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哈勃望远镜拍摄巨椭圆星系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1101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。该星系直径为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万光年，是已知最大的星系之一（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wiki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3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两种巡天手段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3818" y="1283467"/>
            <a:ext cx="5599782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技术上，分为两种：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测光巡天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photometric survey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光谱巡天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spectroscopic survey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测光巡天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就是在不同波段对星系分别照相。一般通过加不同颜色滤光片实现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。大视场望远镜照相巡天速度很快，得到的样本很大，但红移误差也大（可达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07" y="233970"/>
            <a:ext cx="4752975" cy="46196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39019" y="4984750"/>
            <a:ext cx="55529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 Energy Survey (DES)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照相巡天，计划拍摄四亿星系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。该项目有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g, r, I, z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四个波段，主要利用星系光谱在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4000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埃位置的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测定红移（高红移星系的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被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shift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到更大波长，波形改变通过照相也能看出来），红移误差为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0.1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。（来源：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website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45" y="558629"/>
            <a:ext cx="2296110" cy="17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1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光谱巡天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3001" y="1690688"/>
            <a:ext cx="1165038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光谱巡天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通过测定整条光谱，可达到相当高的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红移测定精度（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0.001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。但该方法需要花费的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时间很长。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通常先进行照相巡天，再在得到的样本中选择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一部分“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target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”进行后续光谱测量。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右图：斯隆数字巡天（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Sloan Digital Sky </a:t>
            </a:r>
          </a:p>
          <a:p>
            <a:pPr>
              <a:lnSpc>
                <a:spcPct val="14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Survey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SDSS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）得到的一条星系光谱。通过测定谱线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的位置，得到该星系红移为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0.1234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SDSS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总共观测了一百万个这样的光谱。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227"/>
            <a:ext cx="5622790" cy="44982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24609" y="4957750"/>
            <a:ext cx="536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From: </a:t>
            </a:r>
            <a:r>
              <a:rPr lang="zh-CN" altLang="en-US" dirty="0" smtClean="0"/>
              <a:t>http</a:t>
            </a:r>
            <a:r>
              <a:rPr lang="zh-CN" altLang="en-US" dirty="0"/>
              <a:t>://classic.sdss.org/gallery/gal_spectra.html</a:t>
            </a:r>
          </a:p>
        </p:txBody>
      </p:sp>
    </p:spTree>
    <p:extLst>
      <p:ext uri="{BB962C8B-B14F-4D97-AF65-F5344CB8AC3E}">
        <p14:creationId xmlns:p14="http://schemas.microsoft.com/office/powerpoint/2010/main" val="338856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73001" y="1690688"/>
            <a:ext cx="3556973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哈佛大学天梯物理中心主导的 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CfA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Center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Astrophysics)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红移巡天，是人类第一次试图观测大尺度结构。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开始于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1977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年，最初的完整数据在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1982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年得到。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数据中，人们惊讶地发现了空洞 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void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）的存在。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24609" y="4957750"/>
            <a:ext cx="536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From: </a:t>
            </a:r>
            <a:r>
              <a:rPr lang="zh-CN" altLang="en-US" dirty="0" smtClean="0"/>
              <a:t>http</a:t>
            </a:r>
            <a:r>
              <a:rPr lang="zh-CN" altLang="en-US" dirty="0"/>
              <a:t>://classic.sdss.org/gallery/gal_spectra.html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99" y="0"/>
            <a:ext cx="7543800" cy="5829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96376" y="4957750"/>
            <a:ext cx="6800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上图：</a:t>
            </a:r>
            <a:r>
              <a:rPr lang="en-US" altLang="zh-CN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CfA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巡天得到的首个“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strip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”，共有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1100 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个星系，分布在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度 *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130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度 的狭长天区内，延伸到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 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亿光年（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Credit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CfA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CfA</a:t>
            </a:r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Redshift Survey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199" y="365125"/>
            <a:ext cx="117202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2dF (Two-degree-Field)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Galaxy Redshift Survey</a:t>
            </a:r>
            <a:endParaRPr lang="zh-CN" altLang="en-US" sz="40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23" y="1856058"/>
            <a:ext cx="6854930" cy="402917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3001" y="1690688"/>
            <a:ext cx="41989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取名自观测所用的望远镜（视场为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平方度）。由澳大利亚一台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3.9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米望远镜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1997 - 2002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年完成。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天区面积为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平方度，总共测定了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23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万个星系的光谱，距离达到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亿光年（红移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0.2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科学意义：发现了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星系分布中的重子声学震荡遗迹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；对物质比例、重子物质比例都作出了测定；把中微子质量上限限定为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1.8 eV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2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7187" y="477520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01" y="4808202"/>
            <a:ext cx="3170195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4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6dF (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Six-degree-Field)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3001" y="1690688"/>
            <a:ext cx="433518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覆盖全天的一半，获得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13 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万星系光谱。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澳大利亚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1.2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米施密特望远镜，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2001-2009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科学意义：重子声学震荡；星系本动。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22" y="1153055"/>
            <a:ext cx="5461754" cy="54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4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Sloan Digital Sky Survey (SDSS)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3000" y="1690688"/>
            <a:ext cx="540522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最强大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的星系光谱巡天。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2000 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开始。第四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阶段观测还在进行中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。最初进行了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500 million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天体的测光巡天，之后进行后续红移巡天。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覆盖全天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35 %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，星系红移分布为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0.1 - 0.7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，类星体红移分布为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1.5 – 3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。目前已得到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了一百多万星系、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万类星体的光谱。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右图展示了望远镜，以及放置光纤所用的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金属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铝板。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06" y="1204177"/>
            <a:ext cx="4455480" cy="29467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036996" y="4987207"/>
            <a:ext cx="32430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确定目标星系位置后，在铝板上钻孔，以便插入光纤对准星系观测。 可同时测定 </a:t>
            </a:r>
            <a:r>
              <a:rPr lang="en-US" altLang="zh-CN" sz="1600" dirty="0" smtClean="0"/>
              <a:t>640-1000 </a:t>
            </a:r>
            <a:r>
              <a:rPr lang="zh-CN" altLang="en-US" sz="1600" dirty="0" smtClean="0"/>
              <a:t>个目标的光谱。</a:t>
            </a:r>
            <a:endParaRPr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64" y="4325833"/>
            <a:ext cx="2284075" cy="235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Sloan Digital Sky Survey (SDSS)</a:t>
            </a:r>
            <a:endParaRPr lang="zh-CN" altLang="en-US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001" y="1690688"/>
            <a:ext cx="5074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SDSS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科学产出极为丰富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宇宙学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上，通过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星系功率谱、重子声学震荡、红移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畸变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，取得很丰富的成果（稍后讲）。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星系天文学、银河系天文学也有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很多成果。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69" y="1248382"/>
            <a:ext cx="5277606" cy="53015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77649"/>
            <a:ext cx="4000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未来：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DESI (Dark Energy Spectroscopic Instrument)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001" y="1690688"/>
            <a:ext cx="507448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光纤数目为 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5000 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根，有机器人自动移动它们的位置（不再需要金属铝板人工钻孔）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。目前前期测光巡天已经在进行中。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预计覆盖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35%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天区，获得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35 million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天体的光谱。在红移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1.5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仍能有足够多的星系进行宇宙学统计分析。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说是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SDSS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升级版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795" y="4373289"/>
            <a:ext cx="3293979" cy="2397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365" y="1945264"/>
            <a:ext cx="5372566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未来：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LSST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Large Synoptic Survey Telescope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001" y="1690688"/>
            <a:ext cx="50744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口径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8.4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米的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9.6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平方度大视场望远镜。只需几天就可以把能观测的半天扫一遍（最终会把全天扫几百遍，因此得到的其实是全天的动态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movie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2020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年左右开始观测，拍摄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 billion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个天体，对其进行引力透镜研究，可以得到很多宇宙学信息。由于每个天体都被拍摄几百遍，对时域天文学有重大意义。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LSST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每晚产生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 T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数据，最终积累到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 PT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。这些数据的存储和使用都是很大的挑战。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04" y="2274775"/>
            <a:ext cx="4056966" cy="2921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668" y="1547859"/>
            <a:ext cx="1744839" cy="4279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81" y="6481979"/>
            <a:ext cx="834370" cy="3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5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未来：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LSST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Large Synoptic Survey Telescope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3001" y="1690688"/>
            <a:ext cx="50744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口径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8.4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米的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9.6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平方度大视场望远镜。只需几天就可以把能观测的半天扫一遍（最终会把全天扫几百遍，因此得到的其实是全天的动态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movie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2020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年左右开始观测，拍摄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 billion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个天体，对其进行引力透镜研究，可以得到很多宇宙学信息。由于每个天体都被拍摄几百遍，对时域天文学有重大意义。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LSST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每晚产生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 T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数据，最终积累到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 PT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。这些数据的存储和使用都是很大的挑战。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43" y="1330764"/>
            <a:ext cx="4835714" cy="47241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8643" y="6159805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上图：</a:t>
            </a:r>
            <a:r>
              <a:rPr lang="en-US" altLang="zh-CN" dirty="0" smtClean="0"/>
              <a:t>LSST</a:t>
            </a:r>
            <a:r>
              <a:rPr lang="zh-CN" altLang="en-US" dirty="0" smtClean="0"/>
              <a:t>视场。注意满月的直径只有 </a:t>
            </a:r>
            <a:r>
              <a:rPr lang="en-US" altLang="zh-CN" dirty="0" smtClean="0"/>
              <a:t>0.5 </a:t>
            </a:r>
            <a:r>
              <a:rPr lang="zh-CN" altLang="en-US" dirty="0" smtClean="0"/>
              <a:t>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8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未来：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EUCLID 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001" y="1690688"/>
            <a:ext cx="507448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欧洲航天局主导的卫星，预计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2021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年发射。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大概观测到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 billion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天体，其中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 billion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可以高精度地观测到引力透镜引起的形变（比目前陆地望远镜精确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倍）。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将获得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 million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天体的光谱。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688" y="1319885"/>
            <a:ext cx="5707875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未来：</a:t>
            </a:r>
            <a:r>
              <a:rPr lang="en-US" altLang="zh-CN" sz="3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CSST 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（中国空间站望远镜）</a:t>
            </a:r>
            <a:r>
              <a:rPr lang="en-US" altLang="zh-CN" sz="3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001" y="1690688"/>
            <a:ext cx="5074488" cy="4597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我国建设中的两米空间站望远镜。预计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2022 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年开始运行。</a:t>
            </a:r>
            <a:endParaRPr lang="en-US" altLang="zh-CN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将覆盖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15000 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平方度天区，测量红移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以下星系的光谱，红移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以下星系测光。可测到红移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 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类星体。</a:t>
            </a:r>
            <a:endParaRPr lang="en-US" altLang="zh-CN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预期星系样本数目为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billion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，类星体光谱数为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million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81" y="6481979"/>
            <a:ext cx="834370" cy="3760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81" y="1534764"/>
            <a:ext cx="5160001" cy="413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插一句：本星系群</a:t>
            </a:r>
            <a:endParaRPr lang="en-US" altLang="zh-CN" b="1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	</a:t>
            </a:r>
            <a:r>
              <a:rPr lang="zh-CN" altLang="en-US" sz="32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（感兴趣同学请选：汤柏添老师，星系天文学）</a:t>
            </a:r>
            <a:endParaRPr lang="zh-CN" altLang="en-US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3001" y="1690688"/>
            <a:ext cx="3770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本星系群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以银河系和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M31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的公共重心为中心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半径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约为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en-US" altLang="zh-CN" sz="20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Mpc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的空间内的星系总称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两个质量最大的成员星系是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银河系与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M31;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M31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比银河系亮约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50 %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第三亮星系为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M33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L(M33)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大约为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0.2L(MW)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 descr="age11image18253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04" y="1764427"/>
            <a:ext cx="7264800" cy="44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47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age12image17908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03" y="539082"/>
            <a:ext cx="9353759" cy="56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三个阶段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7187" y="-396240"/>
            <a:ext cx="385762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467" y="5478754"/>
            <a:ext cx="6294665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3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417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7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oo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0518" cy="6858000"/>
          </a:xfrm>
        </p:spPr>
      </p:pic>
    </p:spTree>
    <p:extLst>
      <p:ext uri="{BB962C8B-B14F-4D97-AF65-F5344CB8AC3E}">
        <p14:creationId xmlns:p14="http://schemas.microsoft.com/office/powerpoint/2010/main" val="1709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宇宙网 （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Cosmic Web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1000" y="1761698"/>
            <a:ext cx="66440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拓扑上，可把宇宙的结构分为四类：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Cluster (0d)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三个方向都在塌缩。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Filament (1d)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：两个方向塌缩，一个方向延展。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Sheet, Wall (2d)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：两个方向延展。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(3d)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：三个方向延展。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85" y="1517847"/>
            <a:ext cx="3933546" cy="44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pic>
        <p:nvPicPr>
          <p:cNvPr id="3" name="动画 millennium_sim_1024x7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828" y="2242"/>
            <a:ext cx="9144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2dF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巡天的大尺度结构（标出了四个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super cluster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6" y="5031916"/>
            <a:ext cx="1266144" cy="3277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16" y="1432105"/>
            <a:ext cx="7808302" cy="49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5.6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大尺度结构统计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与宇宙学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引力势演化：转移函数与增长函数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67" y="5075522"/>
            <a:ext cx="8977532" cy="8477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7187" y="-365760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747" y="5868987"/>
            <a:ext cx="6780550" cy="8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5.6.1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关联函数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功率谱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19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3000" y="1690688"/>
            <a:ext cx="106095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实空间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(real space)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两点关联函数为：</a:t>
            </a:r>
            <a:endParaRPr lang="en-US" altLang="zh-CN" sz="24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它描述了成团性大小。其傅里叶变换即复空间的关联函数，称为功率谱</a:t>
            </a:r>
            <a:endParaRPr lang="en-US" altLang="zh-CN" sz="24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69" y="2356917"/>
            <a:ext cx="6604298" cy="84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103" y="5156502"/>
            <a:ext cx="5478163" cy="7859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928" y="5711217"/>
            <a:ext cx="3448781" cy="9267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002" y="4528918"/>
            <a:ext cx="4610106" cy="10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5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基本图像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43" y="1583999"/>
            <a:ext cx="6021947" cy="2502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70" y="4884012"/>
            <a:ext cx="10806848" cy="131343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416835" y="737961"/>
            <a:ext cx="4280383" cy="39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 smtClean="0"/>
              <a:t>物质主导时期，扰动始终正比于标度因子增长。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辐射主导时期，</a:t>
            </a:r>
            <a:r>
              <a:rPr lang="zh-CN" altLang="en-US" sz="2400" dirty="0"/>
              <a:t>扰动尺度</a:t>
            </a:r>
            <a:r>
              <a:rPr lang="zh-CN" altLang="en-US" sz="2400" dirty="0" smtClean="0"/>
              <a:t>如果小于哈勃视界，则不增长；如果大于哈勃视界，则按照标度因子平方增长。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65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基本图像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37" y="1368180"/>
            <a:ext cx="6629975" cy="49762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86017" y="2121028"/>
            <a:ext cx="4435813" cy="39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蓝线：扰动在辐射主导（</a:t>
            </a:r>
            <a:r>
              <a:rPr lang="en-US" altLang="zh-CN" sz="2400" dirty="0" smtClean="0"/>
              <a:t>RD</a:t>
            </a:r>
            <a:r>
              <a:rPr lang="zh-CN" altLang="en-US" sz="2400" dirty="0" smtClean="0"/>
              <a:t>）时期进入视界，随后停止增长。到物质为主时期再继续增长。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红线：扰动在物质主导（</a:t>
            </a:r>
            <a:r>
              <a:rPr lang="en-US" altLang="zh-CN" sz="2400" dirty="0" smtClean="0"/>
              <a:t>MD</a:t>
            </a:r>
            <a:r>
              <a:rPr lang="zh-CN" altLang="en-US" sz="2400" dirty="0" smtClean="0"/>
              <a:t>）时期进入视界。该扰动始终保持增长的姿态。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96" y="270938"/>
            <a:ext cx="3934892" cy="16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基本图像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读一下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OSU </a:t>
            </a:r>
            <a:r>
              <a:rPr lang="en-US" altLang="zh-CN" sz="3600" b="1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cosmo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lectures inflation, LSS)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67" y="1050984"/>
            <a:ext cx="8297822" cy="45155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60189"/>
            <a:ext cx="4183196" cy="7045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512" y="5660189"/>
            <a:ext cx="2818155" cy="7779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55235" y="1690688"/>
            <a:ext cx="348556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最终结果是 </a:t>
            </a:r>
            <a:r>
              <a:rPr lang="en-US" altLang="zh-CN" sz="2000" dirty="0" smtClean="0"/>
              <a:t>power spectrum </a:t>
            </a:r>
            <a:r>
              <a:rPr lang="zh-CN" altLang="en-US" sz="2000" dirty="0" smtClean="0"/>
              <a:t>在 </a:t>
            </a:r>
            <a:r>
              <a:rPr lang="en-US" altLang="zh-CN" sz="2000" dirty="0" err="1" smtClean="0"/>
              <a:t>keq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处有一个转折。该转折对应物质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辐射相等的尺度。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比这个尺度小的模式，在辐射主导时期就进入视界，遭到了“冻结”。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24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理论与观测比较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70" y="980062"/>
            <a:ext cx="7837251" cy="58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7285" y="1389185"/>
            <a:ext cx="9144000" cy="34660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5.6.2 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重子声学震荡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Baryon Acoustic Oscillations , BAO</a:t>
            </a:r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7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回顾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3001" y="1690688"/>
            <a:ext cx="50744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物质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辐射耦合时期，辐射压强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引力联合作用，导致震荡。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在特定尺度上产生不均匀性，成为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标准尺（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standard ruler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），大小为声学视界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CMB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各向异性中表现为声学峰。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05" y="365125"/>
            <a:ext cx="3686175" cy="2409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14200"/>
            <a:ext cx="4770533" cy="12269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951" y="3033345"/>
            <a:ext cx="3747296" cy="35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星系分布中的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信号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3001" y="1690688"/>
            <a:ext cx="3390107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声学视界在光子脱耦之后凝固（共动坐标下的尺度不变）。该尺度上的密度涨落被放大了。这会对后期的结构形成产生影响。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因此，在今天在星系分布中也可以找到 </a:t>
            </a:r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的痕迹。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具体表现为，在声学视界尺度上，会发现强的成团性。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75" y="1156022"/>
            <a:ext cx="7094835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星系分布中的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信号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3001" y="1690688"/>
            <a:ext cx="33901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右图是一个形象的示意图。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尺度上有更强的成团。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实际上，并不会看到这种环装结构，因为以每一点为中心都有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震荡，所以是众多环叠在一起（看下一页）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55" y="1381491"/>
            <a:ext cx="6543006" cy="42006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438111" y="57653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Credit: SDSS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01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02" y="209115"/>
            <a:ext cx="6439458" cy="43209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3" y="4530029"/>
            <a:ext cx="10604057" cy="2013011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引力势演化</a:t>
            </a: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7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星系分布中的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信号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3339" y="4962306"/>
            <a:ext cx="11357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左图：星系分布在一些环面上。</a:t>
            </a:r>
            <a:endParaRPr lang="en-US" altLang="zh-CN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右图：环面非常多的时候，叠加形成这样的图像。看起来均匀，但其实暗含着 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信号（这一幅图更接近真实情况。在 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CMB 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图上其实也是这样的情况）。</a:t>
            </a:r>
            <a:endParaRPr lang="en-US" altLang="zh-CN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注意分布在实际宇宙中的是很多球面。</a:t>
            </a:r>
            <a:endParaRPr lang="en-US" altLang="zh-CN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20" y="950277"/>
            <a:ext cx="8253175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8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星系分布中的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信号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3001" y="1690688"/>
            <a:ext cx="4735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实际需要统计分析找到暗含这的“环面”。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右图是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SDSS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星系两点关联函数。在大概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 </a:t>
            </a:r>
            <a:r>
              <a:rPr lang="en-US" altLang="zh-CN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Mpc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/h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尺度上，发现了一个凸起（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bump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），说明该尺度有额外的关联性、成团性。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这样就发现了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99" y="1027906"/>
            <a:ext cx="5467350" cy="54673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059171" y="54929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Eisenstein et al. 2005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39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星系分布中的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信号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3001" y="1690688"/>
            <a:ext cx="473533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右图示意了宇宙历史钟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完整演化。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重子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(Gas)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Photon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已知耦合到红移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1100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。随声波传播，声学峰的尺度一直在增大。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暗物质不直接与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Photon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耦合，而是通过引力相互左右“跟踪”重子的分布。因此暗物质的演化相比重子有一个推迟（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lag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53663" y="110038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Eisenstein et al. 2007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67" y="1690688"/>
            <a:ext cx="5657850" cy="42481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72590" y="5836639"/>
            <a:ext cx="448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evolving spherical density perturbation in one dimension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930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宇宙学意义：标准尺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4208" y="1215904"/>
            <a:ext cx="658171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球”的大小等于声学视界大小。这是一把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标准尺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在实际观测中，在径向、角向两个方向测量（测量三维空间中的关联函数，找到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球），可以得到哈勃参数、角直径距离的大小（下面 </a:t>
            </a:r>
            <a:r>
              <a:rPr lang="en-US" altLang="zh-CN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是测量到的尺度）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测量结果与理论计算值比较，就可以定出宇宙学参数。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对哈勃常数、暗能量比例、暗能量状态方程都敏感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通过测量不同红移处星系分布中的 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BAO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，可得到角直径距离、哈勃参数随红移演化的信息，进而重构整个宇宙膨胀历史。</a:t>
            </a:r>
            <a:endParaRPr lang="en-US" altLang="zh-CN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85" y="1338996"/>
            <a:ext cx="3284931" cy="4720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236" y="3324392"/>
            <a:ext cx="2672266" cy="12333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2" y="3513470"/>
            <a:ext cx="1962154" cy="10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9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宇宙学意义：测量尺度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5300" y="1396587"/>
            <a:ext cx="516694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右图：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数据对距离参数的限制。结果与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Planck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卫星确定的 </a:t>
            </a:r>
            <a:r>
              <a:rPr lang="el-GR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CDM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模型的预言很吻合。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取自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Planck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文章。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注： 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BOSS (Baryon Oscillation Spectroscopic Survey)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 </a:t>
            </a:r>
            <a:r>
              <a:rPr lang="zh-CN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隶属于 </a:t>
            </a:r>
            <a:r>
              <a:rPr lang="en-US" altLang="zh-CN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SDSS </a:t>
            </a:r>
            <a:r>
              <a:rPr lang="zh-CN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的重子声学震荡巡天。</a:t>
            </a:r>
            <a:r>
              <a:rPr lang="en-US" altLang="zh-CN" sz="16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WiggleZ</a:t>
            </a:r>
            <a:r>
              <a:rPr lang="zh-CN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澳大利亚星系巡天项目。</a:t>
            </a: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这里定义了</a:t>
            </a: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代表“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Volume-averaged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”距离。</a:t>
            </a: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47" y="5087151"/>
            <a:ext cx="3215446" cy="678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22" y="417070"/>
            <a:ext cx="5524979" cy="41227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909" y="4274818"/>
            <a:ext cx="5799323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宇宙学意义：暗能量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300" y="1396587"/>
            <a:ext cx="5061438" cy="170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右图：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标准尺测量已成为探测暗能量性质的重要手段。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69" y="1248507"/>
            <a:ext cx="594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宇宙学意义：暗能量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300" y="1396587"/>
            <a:ext cx="50614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右图：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标准尺测量已成为探测暗能量性质的重要手段。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竖坐标即暗能量状态方程 </a:t>
            </a:r>
            <a:r>
              <a:rPr lang="en-US" altLang="zh-CN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28" y="1203752"/>
            <a:ext cx="5251188" cy="50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宇宙学意义：限制参数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83005" y="5476090"/>
            <a:ext cx="579170" cy="11575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13" y="167054"/>
            <a:ext cx="5500836" cy="64125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5300" y="1396587"/>
            <a:ext cx="4305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右图：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CMB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联合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数据，对各宇宙参数限制能力大大提高。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499" y="6411933"/>
            <a:ext cx="685859" cy="335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933" y="6407561"/>
            <a:ext cx="693480" cy="289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072" y="6404312"/>
            <a:ext cx="388654" cy="342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843" y="6404247"/>
            <a:ext cx="396274" cy="3734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648" y="6380888"/>
            <a:ext cx="457240" cy="3429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2349" y="5508604"/>
            <a:ext cx="297206" cy="7620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0690" y="4291641"/>
            <a:ext cx="441998" cy="123454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0900" y="3504933"/>
            <a:ext cx="388654" cy="62489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7964" y="2536225"/>
            <a:ext cx="335309" cy="6553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207" y="1242642"/>
            <a:ext cx="556308" cy="129551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5210" y="605427"/>
            <a:ext cx="251482" cy="5563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5228" y="4443158"/>
            <a:ext cx="2461473" cy="33530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1445" y="4793038"/>
            <a:ext cx="3467400" cy="41913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6896" y="5304018"/>
            <a:ext cx="390939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8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星系分布中的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BAO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信号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6962" y="5397769"/>
            <a:ext cx="11357100" cy="12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左图：星系分布在一些环面上。</a:t>
            </a:r>
            <a:endParaRPr lang="en-US" altLang="zh-CN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右图：环面非常多的时候，叠加形成这样的图像。看起来均匀，但其实暗含着 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BAO 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信号（这一幅图更接近真实情况。在 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CMB 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图上其实也是这样的情况）。</a:t>
            </a:r>
            <a:endParaRPr lang="en-US" altLang="zh-CN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66" y="1442646"/>
            <a:ext cx="8253175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120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未来实验</a:t>
            </a:r>
            <a:endParaRPr lang="zh-CN" altLang="en-US" sz="36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25" y="1484796"/>
            <a:ext cx="7018628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10943</TotalTime>
  <Words>4678</Words>
  <Application>Microsoft Office PowerPoint</Application>
  <PresentationFormat>宽屏</PresentationFormat>
  <Paragraphs>645</Paragraphs>
  <Slides>133</Slides>
  <Notes>4</Notes>
  <HiddenSlides>0</HiddenSlides>
  <MMClips>2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Gulim</vt:lpstr>
      <vt:lpstr>Simsun</vt:lpstr>
      <vt:lpstr>Ubuntu</vt:lpstr>
      <vt:lpstr>WenQuanYi Zen Hei</vt:lpstr>
      <vt:lpstr>等线</vt:lpstr>
      <vt:lpstr>等线 Light</vt:lpstr>
      <vt:lpstr>仿宋</vt:lpstr>
      <vt:lpstr>黑体</vt:lpstr>
      <vt:lpstr>华文仿宋</vt:lpstr>
      <vt:lpstr>华文宋体</vt:lpstr>
      <vt:lpstr>宋体</vt:lpstr>
      <vt:lpstr>微软雅黑</vt:lpstr>
      <vt:lpstr>Arial</vt:lpstr>
      <vt:lpstr>Calibri</vt:lpstr>
      <vt:lpstr>Cambria Math</vt:lpstr>
      <vt:lpstr>Segoe UI</vt:lpstr>
      <vt:lpstr>Times New Roman</vt:lpstr>
      <vt:lpstr>verdana</vt:lpstr>
      <vt:lpstr>Office 主题​​</vt:lpstr>
      <vt:lpstr>Equation</vt:lpstr>
      <vt:lpstr>Cosmology （宇宙学）</vt:lpstr>
      <vt:lpstr>PowerPoint 演示文稿</vt:lpstr>
      <vt:lpstr>     Chapter 5. Large Scale Structure of the Universe 宇宙大尺度结构</vt:lpstr>
      <vt:lpstr>     5.1 物质扰动线性演化的 整体图像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5.2 压强-引力竞争与 气体的Jeans不稳定性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5.3 物质扰动的 线性增长方程</vt:lpstr>
      <vt:lpstr>问题：从流体动力学方程出发， 推导出动态宇宙中 matter 的扰动方程？  提示：忽略 matter 的压强；注意物理坐标与共动坐标之间的变换。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5.4 非线性演化理论 简介介绍</vt:lpstr>
      <vt:lpstr>     5.4.1 球塌缩模型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5.4.2 Press-Schechter  质量函数</vt:lpstr>
      <vt:lpstr>PowerPoint 演示文稿</vt:lpstr>
      <vt:lpstr>PowerPoint 演示文稿</vt:lpstr>
      <vt:lpstr>PowerPoint 演示文稿</vt:lpstr>
      <vt:lpstr>PowerPoint 演示文稿</vt:lpstr>
      <vt:lpstr>     5.5 宇宙大尺度结构观测 Cosmic Web，Cluster， BAO, AP, RSD, WL</vt:lpstr>
      <vt:lpstr>     5.5 星系巡天观测 Galaxy Redshift Surveys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5.6 大尺度结构统计 与宇宙学</vt:lpstr>
      <vt:lpstr>     5.6.1 关联函数，功率谱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5.6.2 重子声学震荡 （Baryon Acoustic Oscillations , BAO）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5.6.3 红移畸变 （Redshift Space Distortion, RSD）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5.6.4 Alcock-Paczynski 检验 </vt:lpstr>
      <vt:lpstr>引力各向同性 -&gt; 结构各向同性 Alcock &amp; Paczynski, Nature, 1979</vt:lpstr>
      <vt:lpstr>各向同性 Alcock-Paczynski 检验 Alcock &amp; Paczynski, Nature, 1979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红移畸变干扰</vt:lpstr>
      <vt:lpstr>PowerPoint 演示文稿</vt:lpstr>
      <vt:lpstr>PowerPoint 演示文稿</vt:lpstr>
      <vt:lpstr> Li et al, 2014, ApJ</vt:lpstr>
      <vt:lpstr>PowerPoint 演示文稿</vt:lpstr>
      <vt:lpstr>PowerPoint 演示文稿</vt:lpstr>
      <vt:lpstr>     5.6.5 其他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研究生课 Cosmology</dc:title>
  <dc:creator>Windows 用户</dc:creator>
  <cp:lastModifiedBy>Windows 用户</cp:lastModifiedBy>
  <cp:revision>814</cp:revision>
  <dcterms:created xsi:type="dcterms:W3CDTF">2018-03-13T22:10:19Z</dcterms:created>
  <dcterms:modified xsi:type="dcterms:W3CDTF">2018-06-07T18:57:11Z</dcterms:modified>
</cp:coreProperties>
</file>